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00" r:id="rId2"/>
    <p:sldId id="302" r:id="rId3"/>
    <p:sldId id="303" r:id="rId4"/>
    <p:sldId id="268" r:id="rId5"/>
    <p:sldId id="267" r:id="rId6"/>
    <p:sldId id="259" r:id="rId7"/>
    <p:sldId id="257" r:id="rId8"/>
    <p:sldId id="272" r:id="rId9"/>
    <p:sldId id="260" r:id="rId10"/>
    <p:sldId id="261" r:id="rId11"/>
    <p:sldId id="274" r:id="rId12"/>
    <p:sldId id="273" r:id="rId13"/>
    <p:sldId id="264" r:id="rId14"/>
    <p:sldId id="265" r:id="rId15"/>
    <p:sldId id="270" r:id="rId16"/>
    <p:sldId id="271" r:id="rId17"/>
    <p:sldId id="263" r:id="rId18"/>
    <p:sldId id="266" r:id="rId19"/>
    <p:sldId id="269" r:id="rId20"/>
    <p:sldId id="304" r:id="rId21"/>
    <p:sldId id="305" r:id="rId22"/>
    <p:sldId id="297" r:id="rId23"/>
    <p:sldId id="285" r:id="rId24"/>
    <p:sldId id="306" r:id="rId25"/>
    <p:sldId id="294" r:id="rId26"/>
    <p:sldId id="286" r:id="rId27"/>
    <p:sldId id="301" r:id="rId28"/>
    <p:sldId id="307" r:id="rId29"/>
    <p:sldId id="308" r:id="rId30"/>
    <p:sldId id="295" r:id="rId31"/>
    <p:sldId id="296" r:id="rId32"/>
    <p:sldId id="309" r:id="rId33"/>
    <p:sldId id="310" r:id="rId34"/>
    <p:sldId id="311" r:id="rId35"/>
    <p:sldId id="298" r:id="rId36"/>
    <p:sldId id="312" r:id="rId37"/>
    <p:sldId id="313" r:id="rId38"/>
    <p:sldId id="292" r:id="rId39"/>
    <p:sldId id="314" r:id="rId40"/>
    <p:sldId id="293" r:id="rId41"/>
    <p:sldId id="315" r:id="rId42"/>
    <p:sldId id="316" r:id="rId43"/>
    <p:sldId id="299" r:id="rId44"/>
    <p:sldId id="317" r:id="rId45"/>
    <p:sldId id="318" r:id="rId46"/>
    <p:sldId id="319" r:id="rId47"/>
    <p:sldId id="320" r:id="rId48"/>
    <p:sldId id="321" r:id="rId49"/>
    <p:sldId id="322" r:id="rId50"/>
    <p:sldId id="323" r:id="rId51"/>
    <p:sldId id="324" r:id="rId52"/>
    <p:sldId id="284" r:id="rId53"/>
    <p:sldId id="325" r:id="rId54"/>
    <p:sldId id="326" r:id="rId55"/>
    <p:sldId id="327" r:id="rId56"/>
    <p:sldId id="328" r:id="rId57"/>
    <p:sldId id="329" r:id="rId58"/>
    <p:sldId id="330" r:id="rId59"/>
    <p:sldId id="331" r:id="rId60"/>
    <p:sldId id="332" r:id="rId61"/>
    <p:sldId id="333" r:id="rId62"/>
    <p:sldId id="33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60"/>
  </p:normalViewPr>
  <p:slideViewPr>
    <p:cSldViewPr snapToGrid="0">
      <p:cViewPr varScale="1">
        <p:scale>
          <a:sx n="83" d="100"/>
          <a:sy n="83" d="100"/>
        </p:scale>
        <p:origin x="69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EEC6B-2838-425C-8703-838D5EE4125F}"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CA31E-548A-4912-87C6-BB35C8D748D0}" type="slidenum">
              <a:rPr lang="en-US" smtClean="0"/>
              <a:t>‹#›</a:t>
            </a:fld>
            <a:endParaRPr lang="en-US"/>
          </a:p>
        </p:txBody>
      </p:sp>
    </p:spTree>
    <p:extLst>
      <p:ext uri="{BB962C8B-B14F-4D97-AF65-F5344CB8AC3E}">
        <p14:creationId xmlns:p14="http://schemas.microsoft.com/office/powerpoint/2010/main" val="3641299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36</a:t>
            </a:fld>
            <a:endParaRPr lang="en-US"/>
          </a:p>
        </p:txBody>
      </p:sp>
    </p:spTree>
    <p:extLst>
      <p:ext uri="{BB962C8B-B14F-4D97-AF65-F5344CB8AC3E}">
        <p14:creationId xmlns:p14="http://schemas.microsoft.com/office/powerpoint/2010/main" val="3816513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47</a:t>
            </a:fld>
            <a:endParaRPr lang="en-US"/>
          </a:p>
        </p:txBody>
      </p:sp>
    </p:spTree>
    <p:extLst>
      <p:ext uri="{BB962C8B-B14F-4D97-AF65-F5344CB8AC3E}">
        <p14:creationId xmlns:p14="http://schemas.microsoft.com/office/powerpoint/2010/main" val="1822212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000000"/>
                </a:solidFill>
                <a:effectLst/>
                <a:latin typeface="-webkit-standard"/>
              </a:rPr>
              <a:t>"My model uses a </a:t>
            </a:r>
            <a:r>
              <a:rPr lang="en-GB" b="1" i="0" u="none" strike="noStrike" dirty="0">
                <a:solidFill>
                  <a:srgbClr val="000000"/>
                </a:solidFill>
                <a:effectLst/>
              </a:rPr>
              <a:t>Bidirectional LSTM</a:t>
            </a:r>
            <a:r>
              <a:rPr lang="en-GB" b="0" i="0" u="none" strike="noStrike" dirty="0">
                <a:solidFill>
                  <a:srgbClr val="000000"/>
                </a:solidFill>
                <a:effectLst/>
                <a:latin typeface="-webkit-standard"/>
              </a:rPr>
              <a:t>, which captures contextual relationships in API sequences by </a:t>
            </a:r>
            <a:r>
              <a:rPr lang="en-GB" b="0" i="0" u="none" strike="noStrike" dirty="0" err="1">
                <a:solidFill>
                  <a:srgbClr val="000000"/>
                </a:solidFill>
                <a:effectLst/>
                <a:latin typeface="-webkit-standard"/>
              </a:rPr>
              <a:t>analyzing</a:t>
            </a:r>
            <a:r>
              <a:rPr lang="en-GB" b="0" i="0" u="none" strike="noStrike" dirty="0">
                <a:solidFill>
                  <a:srgbClr val="000000"/>
                </a:solidFill>
                <a:effectLst/>
                <a:latin typeface="-webkit-standard"/>
              </a:rPr>
              <a:t> both past and future dependencies. Additionally, it uses a </a:t>
            </a:r>
            <a:r>
              <a:rPr lang="en-GB" b="1" i="0" u="none" strike="noStrike" dirty="0">
                <a:solidFill>
                  <a:srgbClr val="000000"/>
                </a:solidFill>
                <a:effectLst/>
              </a:rPr>
              <a:t>multi-label classification approach</a:t>
            </a:r>
            <a:r>
              <a:rPr lang="en-GB" b="0" i="0" u="none" strike="noStrike" dirty="0">
                <a:solidFill>
                  <a:srgbClr val="000000"/>
                </a:solidFill>
                <a:effectLst/>
                <a:latin typeface="-webkit-standard"/>
              </a:rPr>
              <a:t> with a Sigmoid activation function to detect multiple evasion techniques simultaneously."</a:t>
            </a:r>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48</a:t>
            </a:fld>
            <a:endParaRPr lang="en-US"/>
          </a:p>
        </p:txBody>
      </p:sp>
    </p:spTree>
    <p:extLst>
      <p:ext uri="{BB962C8B-B14F-4D97-AF65-F5344CB8AC3E}">
        <p14:creationId xmlns:p14="http://schemas.microsoft.com/office/powerpoint/2010/main" val="2566366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F8FAFF"/>
                </a:solidFill>
                <a:effectLst/>
                <a:latin typeface="Inter"/>
              </a:rPr>
              <a:t>Initializes a sequential model, which is a linear stack of layers.              Simplifies the process of adding layers one after another.</a:t>
            </a:r>
          </a:p>
          <a:p>
            <a:endParaRPr lang="en-GB" b="0" i="0" u="none" strike="noStrike" dirty="0">
              <a:solidFill>
                <a:srgbClr val="F8FAFF"/>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F8FAFF"/>
                </a:solidFill>
                <a:effectLst/>
                <a:latin typeface="Inter"/>
              </a:rPr>
              <a:t>Converts integer-encoded API sequences (tokens) into dense vectors of fixed size (128 dimensions). </a:t>
            </a:r>
            <a:r>
              <a:rPr lang="en-GB" b="0" i="0" u="none" strike="noStrike" dirty="0" err="1">
                <a:solidFill>
                  <a:srgbClr val="F8FAFF"/>
                </a:solidFill>
                <a:effectLst/>
                <a:latin typeface="Inter"/>
              </a:rPr>
              <a:t>output_dim</a:t>
            </a:r>
            <a:r>
              <a:rPr lang="en-GB" b="0" i="0" u="none" strike="noStrike" dirty="0">
                <a:solidFill>
                  <a:srgbClr val="F8FAFF"/>
                </a:solidFill>
                <a:effectLst/>
                <a:latin typeface="Inter"/>
              </a:rPr>
              <a:t>: Dimension of the dense embedding (128).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F8FAFF"/>
              </a:solidFill>
              <a:effectLst/>
              <a:latin typeface="Inter"/>
            </a:endParaRPr>
          </a:p>
          <a:p>
            <a:r>
              <a:rPr lang="en-GB" b="0" i="0" u="none" strike="noStrike" dirty="0">
                <a:solidFill>
                  <a:srgbClr val="F8FAFF"/>
                </a:solidFill>
                <a:effectLst/>
                <a:latin typeface="Inter"/>
              </a:rPr>
              <a:t>Adds a bidirectional LSTM layer with 128 units</a:t>
            </a:r>
          </a:p>
          <a:p>
            <a:endParaRPr lang="en-GB" b="0" i="0" u="none" strike="noStrike" dirty="0">
              <a:solidFill>
                <a:srgbClr val="F8FAFF"/>
              </a:solidFill>
              <a:effectLst/>
              <a:latin typeface="Inter"/>
            </a:endParaRPr>
          </a:p>
          <a:p>
            <a:r>
              <a:rPr lang="en-GB" b="0" i="0" u="none" strike="noStrike" dirty="0" err="1">
                <a:solidFill>
                  <a:srgbClr val="F8FAFF"/>
                </a:solidFill>
                <a:effectLst/>
                <a:latin typeface="Inter"/>
              </a:rPr>
              <a:t>dds</a:t>
            </a:r>
            <a:r>
              <a:rPr lang="en-GB" b="0" i="0" u="none" strike="noStrike" dirty="0">
                <a:solidFill>
                  <a:srgbClr val="F8FAFF"/>
                </a:solidFill>
                <a:effectLst/>
                <a:latin typeface="Inter"/>
              </a:rPr>
              <a:t> a dropout layer with a 30% dropout rate to prevent overfitting.</a:t>
            </a:r>
          </a:p>
          <a:p>
            <a:endParaRPr lang="en-GB" b="0" i="0" u="none" strike="noStrike" dirty="0">
              <a:solidFill>
                <a:srgbClr val="F8FAFF"/>
              </a:solidFill>
              <a:effectLst/>
              <a:latin typeface="Inter"/>
            </a:endParaRPr>
          </a:p>
          <a:p>
            <a:r>
              <a:rPr lang="en-GB" b="0" i="0" u="none" strike="noStrike" dirty="0">
                <a:solidFill>
                  <a:srgbClr val="F8FAFF"/>
                </a:solidFill>
                <a:effectLst/>
                <a:latin typeface="Inter"/>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F8FAFF"/>
                </a:solidFill>
                <a:effectLst/>
                <a:latin typeface="Inter"/>
              </a:rPr>
              <a:t>Uses sigmoid activation to produce probabilities for each class. sigmoid is ideal for multi-label classification, where each class is independent.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F8FAFF"/>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F8FAFF"/>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F8FAFF"/>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err="1">
                <a:solidFill>
                  <a:srgbClr val="F8FAFF"/>
                </a:solidFill>
                <a:effectLst/>
                <a:latin typeface="Inter"/>
              </a:rPr>
              <a:t>Train_model</a:t>
            </a:r>
            <a:endParaRPr lang="en-GB" b="0" i="0" u="none" strike="noStrike" dirty="0">
              <a:solidFill>
                <a:srgbClr val="F8FAFF"/>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F8FAFF"/>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F8FAFF"/>
                </a:solidFill>
                <a:effectLst/>
                <a:latin typeface="Inter"/>
              </a:rPr>
              <a:t>Stops training if the validation loss does not improve for 3 consecutive epochs (patience=3).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F8FAFF"/>
              </a:solidFill>
              <a:effectLst/>
              <a:latin typeface="Inter"/>
            </a:endParaRPr>
          </a:p>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49</a:t>
            </a:fld>
            <a:endParaRPr lang="en-US"/>
          </a:p>
        </p:txBody>
      </p:sp>
    </p:spTree>
    <p:extLst>
      <p:ext uri="{BB962C8B-B14F-4D97-AF65-F5344CB8AC3E}">
        <p14:creationId xmlns:p14="http://schemas.microsoft.com/office/powerpoint/2010/main" val="1453502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This slide shows an example of how my model processes input API call sequences and classifies them into different evasion techniques. The LSTM model predicts whether a given sequence shows any sandbox evasion </a:t>
            </a:r>
            <a:r>
              <a:rPr lang="en-GB" b="0" i="0" u="none" strike="noStrike" dirty="0" err="1">
                <a:solidFill>
                  <a:srgbClr val="000000"/>
                </a:solidFill>
                <a:effectLst/>
                <a:latin typeface="-webkit-standard"/>
              </a:rPr>
              <a:t>behavior</a:t>
            </a:r>
            <a:r>
              <a:rPr lang="en-GB" b="0" i="0" u="none" strike="noStrike" dirty="0">
                <a:solidFill>
                  <a:srgbClr val="000000"/>
                </a:solidFill>
                <a:effectLst/>
                <a:latin typeface="-webkit-standard"/>
              </a:rPr>
              <a:t>."</a:t>
            </a:r>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50</a:t>
            </a:fld>
            <a:endParaRPr lang="en-US"/>
          </a:p>
        </p:txBody>
      </p:sp>
    </p:spTree>
    <p:extLst>
      <p:ext uri="{BB962C8B-B14F-4D97-AF65-F5344CB8AC3E}">
        <p14:creationId xmlns:p14="http://schemas.microsoft.com/office/powerpoint/2010/main" val="298474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300"/>
              </a:spcAft>
              <a:buFont typeface="Arial" panose="020B0604020202020204" pitchFamily="34" charset="0"/>
              <a:buChar char="•"/>
            </a:pPr>
            <a:r>
              <a:rPr lang="en-GB" b="0" i="0" u="none" strike="noStrike" dirty="0">
                <a:solidFill>
                  <a:srgbClr val="000000"/>
                </a:solidFill>
                <a:effectLst/>
                <a:latin typeface="-webkit-standard"/>
              </a:rPr>
              <a:t>"Moving forward, my next steps include:</a:t>
            </a:r>
            <a:endParaRPr lang="en-GB" b="1" i="0" u="none" strike="noStrike" dirty="0">
              <a:solidFill>
                <a:srgbClr val="F8FAFF"/>
              </a:solidFill>
              <a:effectLst/>
              <a:latin typeface="Inter"/>
            </a:endParaRPr>
          </a:p>
          <a:p>
            <a:pPr algn="l">
              <a:spcAft>
                <a:spcPts val="300"/>
              </a:spcAft>
              <a:buFont typeface="Arial" panose="020B0604020202020204" pitchFamily="34" charset="0"/>
              <a:buChar char="•"/>
            </a:pPr>
            <a:endParaRPr lang="en-GB" b="1" i="0" u="none" strike="noStrike" dirty="0">
              <a:solidFill>
                <a:srgbClr val="F8FAFF"/>
              </a:solidFill>
              <a:effectLst/>
              <a:latin typeface="Inter"/>
            </a:endParaRPr>
          </a:p>
          <a:p>
            <a:pPr algn="l">
              <a:spcAft>
                <a:spcPts val="300"/>
              </a:spcAft>
              <a:buFont typeface="Arial" panose="020B0604020202020204" pitchFamily="34" charset="0"/>
              <a:buChar char="•"/>
            </a:pPr>
            <a:endParaRPr lang="en-GB" b="1" i="0" u="none" strike="noStrike" dirty="0">
              <a:solidFill>
                <a:srgbClr val="F8FAFF"/>
              </a:solidFill>
              <a:effectLst/>
              <a:latin typeface="Inter"/>
            </a:endParaRPr>
          </a:p>
          <a:p>
            <a:pPr algn="l">
              <a:spcAft>
                <a:spcPts val="300"/>
              </a:spcAft>
              <a:buFont typeface="Arial" panose="020B0604020202020204" pitchFamily="34" charset="0"/>
              <a:buChar char="•"/>
            </a:pPr>
            <a:r>
              <a:rPr lang="en-GB" b="1" i="0" u="none" strike="noStrike" dirty="0">
                <a:solidFill>
                  <a:srgbClr val="F8FAFF"/>
                </a:solidFill>
                <a:effectLst/>
                <a:latin typeface="Inter"/>
              </a:rPr>
              <a:t>Expand Synthetic Data Rules</a:t>
            </a:r>
            <a:r>
              <a:rPr lang="en-GB" b="0" i="0" u="none" strike="noStrike" dirty="0">
                <a:solidFill>
                  <a:srgbClr val="F8FAFF"/>
                </a:solidFill>
                <a:effectLst/>
                <a:latin typeface="Inter"/>
              </a:rPr>
              <a:t>:</a:t>
            </a:r>
          </a:p>
          <a:p>
            <a:pPr marL="742950" lvl="1" indent="-285750" algn="l">
              <a:spcBef>
                <a:spcPts val="300"/>
              </a:spcBef>
              <a:buFont typeface="Arial" panose="020B0604020202020204" pitchFamily="34" charset="0"/>
              <a:buChar char="•"/>
            </a:pPr>
            <a:r>
              <a:rPr lang="en-GB" b="0" i="0" u="none" strike="noStrike" dirty="0">
                <a:solidFill>
                  <a:srgbClr val="F8FAFF"/>
                </a:solidFill>
                <a:effectLst/>
                <a:latin typeface="Inter"/>
              </a:rPr>
              <a:t>Add edge-case evasion patterns (e.g., API call permutations, indirect checks) to cover advanced malware tactics.</a:t>
            </a:r>
          </a:p>
          <a:p>
            <a:pPr marL="742950" lvl="1" indent="-285750" algn="l">
              <a:spcBef>
                <a:spcPts val="300"/>
              </a:spcBef>
              <a:buFont typeface="Arial" panose="020B0604020202020204" pitchFamily="34" charset="0"/>
              <a:buChar char="•"/>
            </a:pPr>
            <a:r>
              <a:rPr lang="en-GB" b="0" i="0" u="none" strike="noStrike" dirty="0">
                <a:solidFill>
                  <a:srgbClr val="F8FAFF"/>
                </a:solidFill>
                <a:effectLst/>
                <a:latin typeface="Inter"/>
              </a:rPr>
              <a:t>Ensure synthetic sequences mimic real-world adversarial </a:t>
            </a:r>
            <a:r>
              <a:rPr lang="en-GB" b="0" i="0" u="none" strike="noStrike" dirty="0" err="1">
                <a:solidFill>
                  <a:srgbClr val="F8FAFF"/>
                </a:solidFill>
                <a:effectLst/>
                <a:latin typeface="Inter"/>
              </a:rPr>
              <a:t>behavior</a:t>
            </a:r>
            <a:r>
              <a:rPr lang="en-GB" b="0" i="0" u="none" strike="noStrike" dirty="0">
                <a:solidFill>
                  <a:srgbClr val="F8FAFF"/>
                </a:solidFill>
                <a:effectLst/>
                <a:latin typeface="Inter"/>
              </a:rPr>
              <a:t> more closely.</a:t>
            </a:r>
          </a:p>
          <a:p>
            <a:pPr algn="l">
              <a:spcBef>
                <a:spcPts val="300"/>
              </a:spcBef>
              <a:spcAft>
                <a:spcPts val="300"/>
              </a:spcAft>
              <a:buFont typeface="Arial" panose="020B0604020202020204" pitchFamily="34" charset="0"/>
              <a:buChar char="•"/>
            </a:pPr>
            <a:r>
              <a:rPr lang="en-GB" b="1" i="0" u="none" strike="noStrike" dirty="0">
                <a:solidFill>
                  <a:srgbClr val="F8FAFF"/>
                </a:solidFill>
                <a:effectLst/>
                <a:latin typeface="Inter"/>
              </a:rPr>
              <a:t>Real-Time Sandbox Integration</a:t>
            </a:r>
            <a:r>
              <a:rPr lang="en-GB" b="0" i="0" u="none" strike="noStrike" dirty="0">
                <a:solidFill>
                  <a:srgbClr val="F8FAFF"/>
                </a:solidFill>
                <a:effectLst/>
                <a:latin typeface="Inter"/>
              </a:rPr>
              <a:t>:</a:t>
            </a:r>
          </a:p>
          <a:p>
            <a:pPr marL="742950" lvl="1" indent="-285750" algn="l">
              <a:spcBef>
                <a:spcPts val="300"/>
              </a:spcBef>
              <a:buFont typeface="Arial" panose="020B0604020202020204" pitchFamily="34" charset="0"/>
              <a:buChar char="•"/>
            </a:pPr>
            <a:r>
              <a:rPr lang="en-GB" b="0" i="0" u="none" strike="noStrike" dirty="0">
                <a:solidFill>
                  <a:srgbClr val="F8FAFF"/>
                </a:solidFill>
                <a:effectLst/>
                <a:latin typeface="Inter"/>
              </a:rPr>
              <a:t>Embed the LSTM model into live sandbox environments for </a:t>
            </a:r>
            <a:r>
              <a:rPr lang="en-GB" b="1" i="0" u="none" strike="noStrike" dirty="0">
                <a:solidFill>
                  <a:srgbClr val="F8FAFF"/>
                </a:solidFill>
                <a:effectLst/>
                <a:latin typeface="Inter"/>
              </a:rPr>
              <a:t>on-the-fly evasion detection</a:t>
            </a:r>
            <a:r>
              <a:rPr lang="en-GB" b="0" i="0" u="none" strike="noStrike" dirty="0">
                <a:solidFill>
                  <a:srgbClr val="F8FAFF"/>
                </a:solidFill>
                <a:effectLst/>
                <a:latin typeface="Inter"/>
              </a:rPr>
              <a:t>.</a:t>
            </a:r>
          </a:p>
          <a:p>
            <a:pPr marL="742950" lvl="1" indent="-285750" algn="l">
              <a:spcBef>
                <a:spcPts val="300"/>
              </a:spcBef>
              <a:buFont typeface="Arial" panose="020B0604020202020204" pitchFamily="34" charset="0"/>
              <a:buChar char="•"/>
            </a:pPr>
            <a:r>
              <a:rPr lang="en-GB" b="0" i="0" u="none" strike="noStrike" dirty="0">
                <a:solidFill>
                  <a:srgbClr val="F8FAFF"/>
                </a:solidFill>
                <a:effectLst/>
                <a:latin typeface="Inter"/>
              </a:rPr>
              <a:t>Enable real-time API sequence analysis during malware execution, reducing post-analysis delays.</a:t>
            </a:r>
          </a:p>
          <a:p>
            <a:pPr algn="l">
              <a:spcBef>
                <a:spcPts val="300"/>
              </a:spcBef>
              <a:spcAft>
                <a:spcPts val="300"/>
              </a:spcAft>
              <a:buFont typeface="Arial" panose="020B0604020202020204" pitchFamily="34" charset="0"/>
              <a:buChar char="•"/>
            </a:pPr>
            <a:r>
              <a:rPr lang="en-GB" b="1" i="0" u="none" strike="noStrike" dirty="0">
                <a:solidFill>
                  <a:srgbClr val="F8FAFF"/>
                </a:solidFill>
                <a:effectLst/>
                <a:latin typeface="Inter"/>
              </a:rPr>
              <a:t>Dynamic Thresholding</a:t>
            </a:r>
            <a:r>
              <a:rPr lang="en-GB" b="0" i="0" u="none" strike="noStrike" dirty="0">
                <a:solidFill>
                  <a:srgbClr val="F8FAFF"/>
                </a:solidFill>
                <a:effectLst/>
                <a:latin typeface="Inter"/>
              </a:rPr>
              <a:t>:</a:t>
            </a:r>
          </a:p>
          <a:p>
            <a:pPr marL="742950" lvl="1" indent="-285750" algn="l">
              <a:spcBef>
                <a:spcPts val="300"/>
              </a:spcBef>
              <a:buFont typeface="Arial" panose="020B0604020202020204" pitchFamily="34" charset="0"/>
              <a:buChar char="•"/>
            </a:pPr>
            <a:r>
              <a:rPr lang="en-GB" b="0" i="0" u="none" strike="noStrike" dirty="0">
                <a:solidFill>
                  <a:srgbClr val="F8FAFF"/>
                </a:solidFill>
                <a:effectLst/>
                <a:latin typeface="Inter"/>
              </a:rPr>
              <a:t>Use reinforcement learning to optimize detection thresholds per evasion technique.</a:t>
            </a:r>
          </a:p>
          <a:p>
            <a:pPr marL="742950" lvl="1" indent="-285750" algn="l">
              <a:spcBef>
                <a:spcPts val="300"/>
              </a:spcBef>
              <a:buFont typeface="Arial" panose="020B0604020202020204" pitchFamily="34" charset="0"/>
              <a:buChar char="•"/>
            </a:pPr>
            <a:r>
              <a:rPr lang="en-GB" b="0" i="0" u="none" strike="noStrike" dirty="0">
                <a:solidFill>
                  <a:srgbClr val="F8FAFF"/>
                </a:solidFill>
                <a:effectLst/>
                <a:latin typeface="Inter"/>
              </a:rPr>
              <a:t>Improve confidence scoring by considering API sequence context (e.g., order, frequency).</a:t>
            </a:r>
          </a:p>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51</a:t>
            </a:fld>
            <a:endParaRPr lang="en-US"/>
          </a:p>
        </p:txBody>
      </p:sp>
    </p:spTree>
    <p:extLst>
      <p:ext uri="{BB962C8B-B14F-4D97-AF65-F5344CB8AC3E}">
        <p14:creationId xmlns:p14="http://schemas.microsoft.com/office/powerpoint/2010/main" val="85497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Here are the references that have informed my research</a:t>
            </a:r>
            <a:br>
              <a:rPr lang="en-GB" b="0" i="0" u="none" strike="noStrike" dirty="0">
                <a:solidFill>
                  <a:srgbClr val="000000"/>
                </a:solidFill>
                <a:effectLst/>
                <a:latin typeface="-webkit-standard"/>
              </a:rPr>
            </a:br>
            <a:br>
              <a:rPr lang="en-GB" b="0" i="0" u="none" strike="noStrike" dirty="0">
                <a:solidFill>
                  <a:srgbClr val="000000"/>
                </a:solidFill>
                <a:effectLst/>
                <a:latin typeface="-webkit-standard"/>
              </a:rPr>
            </a:br>
            <a:r>
              <a:rPr lang="en-GB" b="0" i="0" u="none" strike="noStrike" dirty="0">
                <a:solidFill>
                  <a:srgbClr val="000000"/>
                </a:solidFill>
                <a:effectLst/>
                <a:latin typeface="-webkit-standard"/>
              </a:rPr>
              <a:t>"This concludes my presentation. Thank you for your time. </a:t>
            </a:r>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52</a:t>
            </a:fld>
            <a:endParaRPr lang="en-US"/>
          </a:p>
        </p:txBody>
      </p:sp>
    </p:spTree>
    <p:extLst>
      <p:ext uri="{BB962C8B-B14F-4D97-AF65-F5344CB8AC3E}">
        <p14:creationId xmlns:p14="http://schemas.microsoft.com/office/powerpoint/2010/main" val="40464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My component focusing on "Developing a Generative Model to Analyze and Detect Sandbox Evasion Techniques Employed by Malware." This project represents an intersection of cybersecurity and machine learning, where we aim to enhance malware detection methods.</a:t>
            </a:r>
          </a:p>
          <a:p>
            <a:endParaRPr lang="en-GB" b="0" i="0" u="none" strike="noStrike" dirty="0">
              <a:solidFill>
                <a:srgbClr val="000000"/>
              </a:solidFill>
              <a:effectLst/>
              <a:latin typeface="-webkit-standard"/>
            </a:endParaRPr>
          </a:p>
          <a:p>
            <a:pPr algn="l"/>
            <a:r>
              <a:rPr lang="en-GB" b="0" i="1" u="none" strike="noStrike" dirty="0">
                <a:solidFill>
                  <a:srgbClr val="000000"/>
                </a:solidFill>
                <a:effectLst/>
              </a:rPr>
              <a:t>Malware developers are increasingly designing their malicious software to detect when it's running in a sandbox or virtual machine environment—places where we typically </a:t>
            </a:r>
            <a:r>
              <a:rPr lang="en-GB" b="0" i="1" u="none" strike="noStrike" dirty="0" err="1">
                <a:solidFill>
                  <a:srgbClr val="000000"/>
                </a:solidFill>
                <a:effectLst/>
              </a:rPr>
              <a:t>analyze</a:t>
            </a:r>
            <a:r>
              <a:rPr lang="en-GB" b="0" i="1" u="none" strike="noStrike" dirty="0">
                <a:solidFill>
                  <a:srgbClr val="000000"/>
                </a:solidFill>
                <a:effectLst/>
              </a:rPr>
              <a:t> malware. This detection allows them to avoid executing their malicious payload, which makes traditional analysis methods less effective.</a:t>
            </a:r>
          </a:p>
          <a:p>
            <a:pPr algn="l"/>
            <a:endParaRPr lang="en-GB" b="0" i="0" u="none" strike="noStrike" dirty="0">
              <a:solidFill>
                <a:srgbClr val="000000"/>
              </a:solidFill>
              <a:effectLst/>
            </a:endParaRPr>
          </a:p>
          <a:p>
            <a:pPr algn="l"/>
            <a:r>
              <a:rPr lang="en-GB" b="0" i="1" u="none" strike="noStrike" dirty="0">
                <a:solidFill>
                  <a:srgbClr val="000000"/>
                </a:solidFill>
                <a:effectLst/>
              </a:rPr>
              <a:t>For example, the Agent Tesla remote access trojan (RAT) is known to shut down if it detects a sandbox environment. Such evasion techniques pose a significant challenge to cybersecurity professionals who rely on sandboxing as a key </a:t>
            </a:r>
            <a:r>
              <a:rPr lang="en-GB" b="0" i="1" u="none" strike="noStrike" dirty="0" err="1">
                <a:solidFill>
                  <a:srgbClr val="000000"/>
                </a:solidFill>
                <a:effectLst/>
              </a:rPr>
              <a:t>defense</a:t>
            </a:r>
            <a:r>
              <a:rPr lang="en-GB" b="0" i="1" u="none" strike="noStrike" dirty="0">
                <a:solidFill>
                  <a:srgbClr val="000000"/>
                </a:solidFill>
                <a:effectLst/>
              </a:rPr>
              <a:t> mechanism.</a:t>
            </a:r>
          </a:p>
          <a:p>
            <a:pPr algn="l"/>
            <a:endParaRPr lang="en-GB" b="0" i="1" u="none" strike="noStrike" dirty="0">
              <a:solidFill>
                <a:srgbClr val="000000"/>
              </a:solidFill>
              <a:effectLst/>
            </a:endParaRPr>
          </a:p>
          <a:p>
            <a:pPr algn="l"/>
            <a:r>
              <a:rPr lang="en-GB" b="0" i="1" u="none" strike="noStrike" dirty="0">
                <a:solidFill>
                  <a:srgbClr val="000000"/>
                </a:solidFill>
                <a:effectLst/>
              </a:rPr>
              <a:t>Also most of  </a:t>
            </a:r>
            <a:r>
              <a:rPr lang="en-GB" b="0" i="0" u="none" strike="noStrike" dirty="0">
                <a:solidFill>
                  <a:srgbClr val="000000"/>
                </a:solidFill>
                <a:effectLst/>
                <a:latin typeface="-webkit-standard"/>
              </a:rPr>
              <a:t>those who create malware frequently use existing pieces of code from other malware or sources rather than writing new code from scratch </a:t>
            </a:r>
          </a:p>
          <a:p>
            <a:pPr algn="l"/>
            <a:endParaRPr lang="en-GB" b="0" i="0" u="none" strike="noStrike" dirty="0">
              <a:solidFill>
                <a:srgbClr val="000000"/>
              </a:solidFill>
              <a:effectLst/>
            </a:endParaRPr>
          </a:p>
          <a:p>
            <a:pPr algn="l"/>
            <a:r>
              <a:rPr lang="en-GB" b="0" i="1" u="none" strike="noStrike" dirty="0">
                <a:solidFill>
                  <a:srgbClr val="000000"/>
                </a:solidFill>
                <a:effectLst/>
              </a:rPr>
              <a:t>So In this project, I aim to address this challenge of sandbox evasion and advantage of code reuse </a:t>
            </a:r>
          </a:p>
          <a:p>
            <a:pPr algn="l"/>
            <a:endParaRPr lang="en-GB" b="0" i="1" u="none" strike="noStrike" dirty="0">
              <a:solidFill>
                <a:srgbClr val="000000"/>
              </a:solidFill>
              <a:effectLst/>
            </a:endParaRPr>
          </a:p>
          <a:p>
            <a:pPr algn="l"/>
            <a:r>
              <a:rPr lang="en-GB" i="1" dirty="0"/>
              <a:t>"Good [morning/afternoon], everyone. My name is [Your Name], and I’m excited to present my project titled ‘Proactive Detection and Generation of Sandbox Evasion Techniques Using Generative </a:t>
            </a:r>
            <a:r>
              <a:rPr lang="en-GB" i="1" dirty="0" err="1"/>
              <a:t>Models.’This</a:t>
            </a:r>
            <a:r>
              <a:rPr lang="en-GB" i="1" dirty="0"/>
              <a:t> project addresses a critical gap in cybersecurity by focusing on identifying and simulating evasion techniques used by malware to bypass sandbox detection systems."</a:t>
            </a:r>
            <a:endParaRPr lang="en-GB" b="0" i="0" u="none" strike="noStrike" dirty="0">
              <a:solidFill>
                <a:srgbClr val="000000"/>
              </a:solidFill>
              <a:effectLst/>
            </a:endParaRPr>
          </a:p>
          <a:p>
            <a:endParaRPr lang="en-GB" dirty="0"/>
          </a:p>
        </p:txBody>
      </p:sp>
      <p:sp>
        <p:nvSpPr>
          <p:cNvPr id="4" name="Slide Number Placeholder 3"/>
          <p:cNvSpPr>
            <a:spLocks noGrp="1"/>
          </p:cNvSpPr>
          <p:nvPr>
            <p:ph type="sldNum" sz="quarter" idx="5"/>
          </p:nvPr>
        </p:nvSpPr>
        <p:spPr/>
        <p:txBody>
          <a:bodyPr/>
          <a:lstStyle/>
          <a:p>
            <a:fld id="{6C0B8AC8-E212-48B2-9917-7448FC83DD17}" type="slidenum">
              <a:rPr lang="en-US" smtClean="0"/>
              <a:t>37</a:t>
            </a:fld>
            <a:endParaRPr lang="en-US"/>
          </a:p>
        </p:txBody>
      </p:sp>
    </p:spTree>
    <p:extLst>
      <p:ext uri="{BB962C8B-B14F-4D97-AF65-F5344CB8AC3E}">
        <p14:creationId xmlns:p14="http://schemas.microsoft.com/office/powerpoint/2010/main" val="346823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1" u="none" strike="noStrike" dirty="0">
              <a:solidFill>
                <a:srgbClr val="000000"/>
              </a:solidFill>
              <a:effectLst/>
            </a:endParaRPr>
          </a:p>
          <a:p>
            <a:pPr algn="l"/>
            <a:endParaRPr lang="en-GB" b="0" i="1" u="none" strike="noStrike" dirty="0">
              <a:solidFill>
                <a:srgbClr val="000000"/>
              </a:solidFill>
              <a:effectLst/>
            </a:endParaRPr>
          </a:p>
          <a:p>
            <a:pPr algn="l"/>
            <a:r>
              <a:rPr lang="en-GB" b="0" i="1" u="none" strike="noStrike" dirty="0">
                <a:solidFill>
                  <a:srgbClr val="000000"/>
                </a:solidFill>
                <a:effectLst/>
              </a:rPr>
              <a:t>Given this context, the core question driving my research is: "How can a VAE-based generative model be utilized to both detect and generate sandbox evasion techniques employed by malware?”</a:t>
            </a:r>
          </a:p>
          <a:p>
            <a:pPr algn="l"/>
            <a:endParaRPr lang="en-GB" b="0" i="0" u="none" strike="noStrike" dirty="0">
              <a:solidFill>
                <a:srgbClr val="000000"/>
              </a:solidFill>
              <a:effectLst/>
            </a:endParaRPr>
          </a:p>
          <a:p>
            <a:pPr algn="l"/>
            <a:r>
              <a:rPr lang="en-GB" b="0" i="1" u="none" strike="noStrike" dirty="0">
                <a:solidFill>
                  <a:srgbClr val="000000"/>
                </a:solidFill>
                <a:effectLst/>
              </a:rPr>
              <a:t>This question underpins the innovative approach of my project, focusing on not just detection but also the proactive generation of potential evasion strategies.</a:t>
            </a:r>
            <a:endParaRPr lang="en-GB" b="0" i="0" u="none" strike="noStrike" dirty="0">
              <a:solidFill>
                <a:srgbClr val="000000"/>
              </a:solidFill>
              <a:effectLst/>
            </a:endParaRPr>
          </a:p>
          <a:p>
            <a:endParaRPr lang="en-LK" dirty="0"/>
          </a:p>
          <a:p>
            <a:r>
              <a:rPr lang="en-GB" i="1" dirty="0"/>
              <a:t>"The primary focus of this research is to understand how malware employs sandbox evasion techniques and how we can proactively detect these </a:t>
            </a:r>
            <a:r>
              <a:rPr lang="en-GB" i="1" dirty="0" err="1"/>
              <a:t>behaviors</a:t>
            </a:r>
            <a:r>
              <a:rPr lang="en-GB" i="1" dirty="0"/>
              <a:t>. The question I aim to answer is: How can we leverage a generative model like a Variational Autoencoder to not only detect but also simulate new sandbox evasion </a:t>
            </a:r>
            <a:r>
              <a:rPr lang="en-GB" i="1" dirty="0" err="1"/>
              <a:t>techniques?"This</a:t>
            </a:r>
            <a:r>
              <a:rPr lang="en-GB" i="1" dirty="0"/>
              <a:t> project bridges the gap between reactive malware detection and proactive evasion technique identification."</a:t>
            </a:r>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38</a:t>
            </a:fld>
            <a:endParaRPr lang="en-US"/>
          </a:p>
        </p:txBody>
      </p:sp>
    </p:spTree>
    <p:extLst>
      <p:ext uri="{BB962C8B-B14F-4D97-AF65-F5344CB8AC3E}">
        <p14:creationId xmlns:p14="http://schemas.microsoft.com/office/powerpoint/2010/main" val="4092499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Most existing systems focus on identifying known evasion techniques only after they've been deployed in the wild. This leaves a significant gap on malware detection </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As the draft shows some of these recent research are able to detect malware evasion but not in a proactive manner , </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Some are </a:t>
            </a:r>
            <a:r>
              <a:rPr lang="en-GB" b="0" i="0" u="none" strike="noStrike" dirty="0" err="1">
                <a:solidFill>
                  <a:srgbClr val="000000"/>
                </a:solidFill>
                <a:effectLst/>
                <a:latin typeface="-webkit-standard"/>
              </a:rPr>
              <a:t>analyzing</a:t>
            </a:r>
            <a:r>
              <a:rPr lang="en-GB" b="0" i="0" u="none" strike="noStrike" dirty="0">
                <a:solidFill>
                  <a:srgbClr val="000000"/>
                </a:solidFill>
                <a:effectLst/>
                <a:latin typeface="-webkit-standard"/>
              </a:rPr>
              <a:t> without integrating with a sandbox so their analyses are </a:t>
            </a:r>
            <a:r>
              <a:rPr lang="en-GB" b="0" i="0" u="none" strike="noStrike" dirty="0" err="1">
                <a:solidFill>
                  <a:srgbClr val="000000"/>
                </a:solidFill>
                <a:effectLst/>
                <a:latin typeface="-webkit-standard"/>
              </a:rPr>
              <a:t>heavly</a:t>
            </a:r>
            <a:r>
              <a:rPr lang="en-GB" b="0" i="0" u="none" strike="noStrike" dirty="0">
                <a:solidFill>
                  <a:srgbClr val="000000"/>
                </a:solidFill>
                <a:effectLst/>
                <a:latin typeface="-webkit-standard"/>
              </a:rPr>
              <a:t> limited in a </a:t>
            </a:r>
            <a:r>
              <a:rPr lang="en-GB" b="0" i="0" u="none" strike="noStrike" dirty="0" err="1">
                <a:solidFill>
                  <a:srgbClr val="000000"/>
                </a:solidFill>
                <a:effectLst/>
                <a:latin typeface="-webkit-standard"/>
              </a:rPr>
              <a:t>dyanamic</a:t>
            </a:r>
            <a:r>
              <a:rPr lang="en-GB" b="0" i="0" u="none" strike="noStrike" dirty="0">
                <a:solidFill>
                  <a:srgbClr val="000000"/>
                </a:solidFill>
                <a:effectLst/>
                <a:latin typeface="-webkit-standard"/>
              </a:rPr>
              <a:t> level</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And our proposed approach will </a:t>
            </a:r>
            <a:r>
              <a:rPr lang="en-GB" b="0" i="0" u="none" strike="noStrike" dirty="0" err="1">
                <a:solidFill>
                  <a:srgbClr val="000000"/>
                </a:solidFill>
                <a:effectLst/>
                <a:latin typeface="-webkit-standard"/>
              </a:rPr>
              <a:t>brige</a:t>
            </a:r>
            <a:r>
              <a:rPr lang="en-GB" b="0" i="0" u="none" strike="noStrike" dirty="0">
                <a:solidFill>
                  <a:srgbClr val="000000"/>
                </a:solidFill>
                <a:effectLst/>
                <a:latin typeface="-webkit-standard"/>
              </a:rPr>
              <a:t> those gaps by covering all these areas</a:t>
            </a:r>
          </a:p>
          <a:p>
            <a:endParaRPr lang="en-GB" dirty="0"/>
          </a:p>
          <a:p>
            <a:endParaRPr lang="en-GB" dirty="0"/>
          </a:p>
          <a:p>
            <a:r>
              <a:rPr lang="en-GB" i="1" dirty="0"/>
              <a:t>"Most existing malware detection systems rely on known patterns of malicious </a:t>
            </a:r>
            <a:r>
              <a:rPr lang="en-GB" i="1" dirty="0" err="1"/>
              <a:t>behavior</a:t>
            </a:r>
            <a:r>
              <a:rPr lang="en-GB" i="1" dirty="0"/>
              <a:t>. However, malware authors are constantly innovating, creating techniques to evade these systems. Current models struggle with new or unknown evasion </a:t>
            </a:r>
            <a:r>
              <a:rPr lang="en-GB" i="1" dirty="0" err="1"/>
              <a:t>behaviors</a:t>
            </a:r>
            <a:r>
              <a:rPr lang="en-GB" i="1" dirty="0"/>
              <a:t>, leaving a critical gap in detection </a:t>
            </a:r>
            <a:r>
              <a:rPr lang="en-GB" i="1" dirty="0" err="1"/>
              <a:t>strategies.""This</a:t>
            </a:r>
            <a:r>
              <a:rPr lang="en-GB" i="1" dirty="0"/>
              <a:t> project addresses that gap by using a VAE model, which learns from patterns in API sequences and generates new, potential evasion techniques to proactively improve sandbox detection systems."</a:t>
            </a:r>
            <a:endParaRPr lang="en-GB" dirty="0"/>
          </a:p>
        </p:txBody>
      </p:sp>
      <p:sp>
        <p:nvSpPr>
          <p:cNvPr id="4" name="Slide Number Placeholder 3"/>
          <p:cNvSpPr>
            <a:spLocks noGrp="1"/>
          </p:cNvSpPr>
          <p:nvPr>
            <p:ph type="sldNum" sz="quarter" idx="5"/>
          </p:nvPr>
        </p:nvSpPr>
        <p:spPr/>
        <p:txBody>
          <a:bodyPr/>
          <a:lstStyle/>
          <a:p>
            <a:fld id="{6C0B8AC8-E212-48B2-9917-7448FC83DD17}" type="slidenum">
              <a:rPr lang="en-US" smtClean="0"/>
              <a:t>39</a:t>
            </a:fld>
            <a:endParaRPr lang="en-US"/>
          </a:p>
        </p:txBody>
      </p:sp>
    </p:spTree>
    <p:extLst>
      <p:ext uri="{BB962C8B-B14F-4D97-AF65-F5344CB8AC3E}">
        <p14:creationId xmlns:p14="http://schemas.microsoft.com/office/powerpoint/2010/main" val="381308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1" u="none" strike="noStrike" dirty="0">
                <a:solidFill>
                  <a:srgbClr val="000000"/>
                </a:solidFill>
                <a:effectLst/>
              </a:rPr>
              <a:t>To tackle this challenge, I’ve outlined several sub objectives based on the main:</a:t>
            </a:r>
          </a:p>
          <a:p>
            <a:endParaRPr lang="en-LK" dirty="0"/>
          </a:p>
          <a:p>
            <a:pPr algn="l">
              <a:buNone/>
            </a:pPr>
            <a:r>
              <a:rPr lang="en-GB" b="1" i="0" u="none" strike="noStrike" dirty="0">
                <a:solidFill>
                  <a:srgbClr val="F8FAFF"/>
                </a:solidFill>
                <a:effectLst/>
                <a:latin typeface="Inter"/>
              </a:rPr>
              <a:t> Synthetic Data Generation</a:t>
            </a:r>
          </a:p>
          <a:p>
            <a:pPr algn="l">
              <a:buFont typeface="Arial" panose="020B0604020202020204" pitchFamily="34" charset="0"/>
              <a:buChar char="•"/>
            </a:pPr>
            <a:r>
              <a:rPr lang="en-GB" b="1" i="0" u="none" strike="noStrike" dirty="0">
                <a:solidFill>
                  <a:srgbClr val="F8FAFF"/>
                </a:solidFill>
                <a:effectLst/>
                <a:latin typeface="Inter"/>
              </a:rPr>
              <a:t>Goal</a:t>
            </a:r>
            <a:r>
              <a:rPr lang="en-GB" b="0" i="0" u="none" strike="noStrike" dirty="0">
                <a:solidFill>
                  <a:srgbClr val="F8FAFF"/>
                </a:solidFill>
                <a:effectLst/>
                <a:latin typeface="Inter"/>
              </a:rPr>
              <a:t>: Balance underrepresented evasion classes using rule-guided synthetic API sequences.</a:t>
            </a:r>
          </a:p>
          <a:p>
            <a:pPr algn="l">
              <a:spcBef>
                <a:spcPts val="300"/>
              </a:spcBef>
              <a:spcAft>
                <a:spcPts val="300"/>
              </a:spcAft>
              <a:buFont typeface="Arial" panose="020B0604020202020204" pitchFamily="34" charset="0"/>
              <a:buChar char="•"/>
            </a:pPr>
            <a:r>
              <a:rPr lang="en-GB" b="1" i="0" u="none" strike="noStrike" dirty="0">
                <a:solidFill>
                  <a:srgbClr val="F8FAFF"/>
                </a:solidFill>
                <a:effectLst/>
                <a:latin typeface="Inter"/>
              </a:rPr>
              <a:t>Actions</a:t>
            </a:r>
            <a:r>
              <a:rPr lang="en-GB" b="0" i="0" u="none" strike="noStrike" dirty="0">
                <a:solidFill>
                  <a:srgbClr val="F8FAFF"/>
                </a:solidFill>
                <a:effectLst/>
                <a:latin typeface="Inter"/>
              </a:rPr>
              <a:t>:</a:t>
            </a:r>
          </a:p>
          <a:p>
            <a:pPr marL="742950" lvl="1" indent="-285750" algn="l">
              <a:spcBef>
                <a:spcPts val="300"/>
              </a:spcBef>
              <a:buFont typeface="Arial" panose="020B0604020202020204" pitchFamily="34" charset="0"/>
              <a:buChar char="•"/>
            </a:pPr>
            <a:r>
              <a:rPr lang="en-GB" b="0" i="0" u="none" strike="noStrike" dirty="0">
                <a:solidFill>
                  <a:srgbClr val="F8FAFF"/>
                </a:solidFill>
                <a:effectLst/>
                <a:latin typeface="Inter"/>
              </a:rPr>
              <a:t>Use </a:t>
            </a:r>
            <a:r>
              <a:rPr lang="en-GB" b="1" i="0" u="none" strike="noStrike" dirty="0">
                <a:solidFill>
                  <a:srgbClr val="F8FAFF"/>
                </a:solidFill>
                <a:effectLst/>
                <a:latin typeface="Inter"/>
              </a:rPr>
              <a:t>rule-based generation</a:t>
            </a:r>
            <a:r>
              <a:rPr lang="en-GB" b="0" i="0" u="none" strike="noStrike" dirty="0">
                <a:solidFill>
                  <a:srgbClr val="F8FAFF"/>
                </a:solidFill>
                <a:effectLst/>
                <a:latin typeface="Inter"/>
              </a:rPr>
              <a:t> (not GANs, as per the provided code) to create synthetic sequences.</a:t>
            </a:r>
          </a:p>
          <a:p>
            <a:pPr marL="742950" lvl="1" indent="-285750" algn="l">
              <a:spcBef>
                <a:spcPts val="300"/>
              </a:spcBef>
              <a:buFont typeface="Arial" panose="020B0604020202020204" pitchFamily="34" charset="0"/>
              <a:buChar char="•"/>
            </a:pPr>
            <a:r>
              <a:rPr lang="en-GB" b="0" i="0" u="none" strike="noStrike" dirty="0">
                <a:solidFill>
                  <a:srgbClr val="F8FAFF"/>
                </a:solidFill>
                <a:effectLst/>
                <a:latin typeface="Inter"/>
              </a:rPr>
              <a:t>Inject high-confidence evasion APIs (e.g., </a:t>
            </a:r>
            <a:r>
              <a:rPr lang="en-GB" b="0" i="0" u="none" strike="noStrike" dirty="0" err="1">
                <a:solidFill>
                  <a:srgbClr val="F8FAFF"/>
                </a:solidFill>
                <a:effectLst/>
                <a:latin typeface="Inter"/>
              </a:rPr>
              <a:t>NtQuerySystemInformation</a:t>
            </a:r>
            <a:r>
              <a:rPr lang="en-GB" b="0" i="0" u="none" strike="noStrike" dirty="0">
                <a:solidFill>
                  <a:srgbClr val="F8FAFF"/>
                </a:solidFill>
                <a:effectLst/>
                <a:latin typeface="Inter"/>
              </a:rPr>
              <a:t>) with common APIs for realism.</a:t>
            </a:r>
          </a:p>
          <a:p>
            <a:pPr marL="742950" lvl="1" indent="-285750" algn="l">
              <a:spcBef>
                <a:spcPts val="300"/>
              </a:spcBef>
              <a:buFont typeface="Arial" panose="020B0604020202020204" pitchFamily="34" charset="0"/>
              <a:buChar char="•"/>
            </a:pPr>
            <a:r>
              <a:rPr lang="en-GB" b="0" i="0" u="none" strike="noStrike" dirty="0">
                <a:solidFill>
                  <a:srgbClr val="F8FAFF"/>
                </a:solidFill>
                <a:effectLst/>
                <a:latin typeface="Inter"/>
              </a:rPr>
              <a:t>Validate synthetic sequences against detection thresholds (e.g., </a:t>
            </a:r>
            <a:r>
              <a:rPr lang="en-GB" b="0" i="0" u="none" strike="noStrike" dirty="0" err="1">
                <a:solidFill>
                  <a:srgbClr val="F8FAFF"/>
                </a:solidFill>
                <a:effectLst/>
                <a:latin typeface="Inter"/>
              </a:rPr>
              <a:t>min_unique_apis</a:t>
            </a:r>
            <a:r>
              <a:rPr lang="en-GB" b="0" i="0" u="none" strike="noStrike" dirty="0">
                <a:solidFill>
                  <a:srgbClr val="F8FAFF"/>
                </a:solidFill>
                <a:effectLst/>
                <a:latin typeface="Inter"/>
              </a:rPr>
              <a:t>).</a:t>
            </a:r>
          </a:p>
          <a:p>
            <a:endParaRPr lang="en-LK" dirty="0"/>
          </a:p>
          <a:p>
            <a:pPr algn="l">
              <a:buNone/>
            </a:pPr>
            <a:r>
              <a:rPr lang="en-GB" b="1" i="0" u="none" strike="noStrike" dirty="0">
                <a:solidFill>
                  <a:srgbClr val="F8FAFF"/>
                </a:solidFill>
                <a:effectLst/>
                <a:latin typeface="Inter"/>
              </a:rPr>
              <a:t>Model Development</a:t>
            </a:r>
          </a:p>
          <a:p>
            <a:pPr algn="l">
              <a:buFont typeface="Arial" panose="020B0604020202020204" pitchFamily="34" charset="0"/>
              <a:buChar char="•"/>
            </a:pPr>
            <a:r>
              <a:rPr lang="en-GB" b="1" i="0" u="none" strike="noStrike" dirty="0">
                <a:solidFill>
                  <a:srgbClr val="F8FAFF"/>
                </a:solidFill>
                <a:effectLst/>
                <a:latin typeface="Inter"/>
              </a:rPr>
              <a:t>Goal</a:t>
            </a:r>
            <a:r>
              <a:rPr lang="en-GB" b="0" i="0" u="none" strike="noStrike" dirty="0">
                <a:solidFill>
                  <a:srgbClr val="F8FAFF"/>
                </a:solidFill>
                <a:effectLst/>
                <a:latin typeface="Inter"/>
              </a:rPr>
              <a:t>: Design a multi-label bidirectional LSTM for evasion detection.</a:t>
            </a:r>
          </a:p>
          <a:p>
            <a:pPr algn="l">
              <a:spcBef>
                <a:spcPts val="300"/>
              </a:spcBef>
              <a:spcAft>
                <a:spcPts val="300"/>
              </a:spcAft>
              <a:buFont typeface="Arial" panose="020B0604020202020204" pitchFamily="34" charset="0"/>
              <a:buChar char="•"/>
            </a:pPr>
            <a:r>
              <a:rPr lang="en-GB" b="1" i="0" u="none" strike="noStrike" dirty="0">
                <a:solidFill>
                  <a:srgbClr val="F8FAFF"/>
                </a:solidFill>
                <a:effectLst/>
                <a:latin typeface="Inter"/>
              </a:rPr>
              <a:t>Actions</a:t>
            </a:r>
            <a:r>
              <a:rPr lang="en-GB" b="0" i="0" u="none" strike="noStrike" dirty="0">
                <a:solidFill>
                  <a:srgbClr val="F8FAFF"/>
                </a:solidFill>
                <a:effectLst/>
                <a:latin typeface="Inter"/>
              </a:rPr>
              <a:t>:</a:t>
            </a:r>
          </a:p>
          <a:p>
            <a:pPr marL="742950" lvl="1" indent="-285750" algn="l">
              <a:spcBef>
                <a:spcPts val="300"/>
              </a:spcBef>
              <a:buFont typeface="Arial" panose="020B0604020202020204" pitchFamily="34" charset="0"/>
              <a:buChar char="•"/>
            </a:pPr>
            <a:r>
              <a:rPr lang="en-GB" b="1" i="0" u="none" strike="noStrike" dirty="0">
                <a:solidFill>
                  <a:srgbClr val="F8FAFF"/>
                </a:solidFill>
                <a:effectLst/>
                <a:latin typeface="Inter"/>
              </a:rPr>
              <a:t>Detection</a:t>
            </a:r>
            <a:r>
              <a:rPr lang="en-GB" b="0" i="0" u="none" strike="noStrike" dirty="0">
                <a:solidFill>
                  <a:srgbClr val="F8FAFF"/>
                </a:solidFill>
                <a:effectLst/>
                <a:latin typeface="Inter"/>
              </a:rPr>
              <a:t>: Train the LSTM to classify API sequences into evasion categories using </a:t>
            </a:r>
            <a:r>
              <a:rPr lang="en-GB" b="0" i="0" u="none" strike="noStrike" dirty="0" err="1">
                <a:solidFill>
                  <a:srgbClr val="F8FAFF"/>
                </a:solidFill>
                <a:effectLst/>
                <a:latin typeface="Inter"/>
              </a:rPr>
              <a:t>sigmoidactivation</a:t>
            </a:r>
            <a:r>
              <a:rPr lang="en-GB" b="0" i="0" u="none" strike="noStrike" dirty="0">
                <a:solidFill>
                  <a:srgbClr val="F8FAFF"/>
                </a:solidFill>
                <a:effectLst/>
                <a:latin typeface="Inter"/>
              </a:rPr>
              <a:t>.</a:t>
            </a:r>
          </a:p>
          <a:p>
            <a:pPr marL="742950" lvl="1" indent="-285750" algn="l">
              <a:spcBef>
                <a:spcPts val="300"/>
              </a:spcBef>
              <a:buFont typeface="Arial" panose="020B0604020202020204" pitchFamily="34" charset="0"/>
              <a:buChar char="•"/>
            </a:pPr>
            <a:r>
              <a:rPr lang="en-GB" b="1" i="0" u="none" strike="noStrike" dirty="0">
                <a:solidFill>
                  <a:srgbClr val="F8FAFF"/>
                </a:solidFill>
                <a:effectLst/>
                <a:latin typeface="Inter"/>
              </a:rPr>
              <a:t>Sequential Learning</a:t>
            </a:r>
            <a:r>
              <a:rPr lang="en-GB" b="0" i="0" u="none" strike="noStrike" dirty="0">
                <a:solidFill>
                  <a:srgbClr val="F8FAFF"/>
                </a:solidFill>
                <a:effectLst/>
                <a:latin typeface="Inter"/>
              </a:rPr>
              <a:t>: Leverage bidirectional layers to capture contextual API relationships.</a:t>
            </a:r>
          </a:p>
          <a:p>
            <a:pPr marL="742950" lvl="1" indent="-285750" algn="l">
              <a:spcBef>
                <a:spcPts val="300"/>
              </a:spcBef>
              <a:buFont typeface="Arial" panose="020B0604020202020204" pitchFamily="34" charset="0"/>
              <a:buChar char="•"/>
            </a:pPr>
            <a:r>
              <a:rPr lang="en-GB" b="1" i="0" u="none" strike="noStrike" dirty="0">
                <a:solidFill>
                  <a:srgbClr val="F8FAFF"/>
                </a:solidFill>
                <a:effectLst/>
                <a:latin typeface="Inter"/>
              </a:rPr>
              <a:t>Regularization</a:t>
            </a:r>
            <a:r>
              <a:rPr lang="en-GB" b="0" i="0" u="none" strike="noStrike" dirty="0">
                <a:solidFill>
                  <a:srgbClr val="F8FAFF"/>
                </a:solidFill>
                <a:effectLst/>
                <a:latin typeface="Inter"/>
              </a:rPr>
              <a:t>: Integrate dropout layers to prevent overfitting.</a:t>
            </a:r>
          </a:p>
          <a:p>
            <a:endParaRPr lang="en-LK" dirty="0"/>
          </a:p>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40</a:t>
            </a:fld>
            <a:endParaRPr lang="en-US"/>
          </a:p>
        </p:txBody>
      </p:sp>
    </p:spTree>
    <p:extLst>
      <p:ext uri="{BB962C8B-B14F-4D97-AF65-F5344CB8AC3E}">
        <p14:creationId xmlns:p14="http://schemas.microsoft.com/office/powerpoint/2010/main" val="627796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GB" b="1" i="0" u="none" strike="noStrike" dirty="0">
                <a:solidFill>
                  <a:srgbClr val="F8FAFF"/>
                </a:solidFill>
                <a:effectLst/>
                <a:latin typeface="Inter"/>
              </a:rPr>
              <a:t>Key Flow Explanation</a:t>
            </a:r>
            <a:r>
              <a:rPr lang="en-GB" b="0" i="0" u="none" strike="noStrike" dirty="0">
                <a:solidFill>
                  <a:srgbClr val="F8FAFF"/>
                </a:solidFill>
                <a:effectLst/>
                <a:latin typeface="Inter"/>
              </a:rPr>
              <a:t>:</a:t>
            </a:r>
          </a:p>
          <a:p>
            <a:pPr algn="l">
              <a:buFont typeface="+mj-lt"/>
              <a:buAutoNum type="arabicPeriod"/>
            </a:pPr>
            <a:r>
              <a:rPr lang="en-GB" b="1" i="0" u="none" strike="noStrike" dirty="0">
                <a:solidFill>
                  <a:srgbClr val="F8FAFF"/>
                </a:solidFill>
                <a:effectLst/>
                <a:latin typeface="Inter"/>
              </a:rPr>
              <a:t>Data Collection</a:t>
            </a:r>
            <a:r>
              <a:rPr lang="en-GB" b="0" i="0" u="none" strike="noStrike" dirty="0">
                <a:solidFill>
                  <a:srgbClr val="F8FAFF"/>
                </a:solidFill>
                <a:effectLst/>
                <a:latin typeface="Inter"/>
              </a:rPr>
              <a:t>: Raw malware samples and sandbox reports (Cuckoo) are gathered.</a:t>
            </a:r>
          </a:p>
          <a:p>
            <a:pPr algn="l">
              <a:spcBef>
                <a:spcPts val="300"/>
              </a:spcBef>
              <a:buFont typeface="+mj-lt"/>
              <a:buAutoNum type="arabicPeriod"/>
            </a:pPr>
            <a:r>
              <a:rPr lang="en-GB" b="1" i="0" u="none" strike="noStrike" dirty="0">
                <a:solidFill>
                  <a:srgbClr val="F8FAFF"/>
                </a:solidFill>
                <a:effectLst/>
                <a:latin typeface="Inter"/>
              </a:rPr>
              <a:t>Preprocessing</a:t>
            </a:r>
            <a:r>
              <a:rPr lang="en-GB" b="0" i="0" u="none" strike="noStrike" dirty="0">
                <a:solidFill>
                  <a:srgbClr val="F8FAFF"/>
                </a:solidFill>
                <a:effectLst/>
                <a:latin typeface="Inter"/>
              </a:rPr>
              <a:t>: APIs are tokenized, padded, and structured for model input.</a:t>
            </a:r>
          </a:p>
          <a:p>
            <a:pPr algn="l">
              <a:spcBef>
                <a:spcPts val="300"/>
              </a:spcBef>
              <a:buFont typeface="+mj-lt"/>
              <a:buAutoNum type="arabicPeriod"/>
            </a:pPr>
            <a:r>
              <a:rPr lang="en-GB" b="1" i="0" u="none" strike="noStrike" dirty="0">
                <a:solidFill>
                  <a:srgbClr val="F8FAFF"/>
                </a:solidFill>
                <a:effectLst/>
                <a:latin typeface="Inter"/>
              </a:rPr>
              <a:t>Synthetic Data</a:t>
            </a:r>
            <a:r>
              <a:rPr lang="en-GB" b="0" i="0" u="none" strike="noStrike" dirty="0">
                <a:solidFill>
                  <a:srgbClr val="F8FAFF"/>
                </a:solidFill>
                <a:effectLst/>
                <a:latin typeface="Inter"/>
              </a:rPr>
              <a:t>: Rule-based sequences augment rare evasion classes.</a:t>
            </a:r>
          </a:p>
          <a:p>
            <a:pPr algn="l">
              <a:spcBef>
                <a:spcPts val="300"/>
              </a:spcBef>
              <a:buFont typeface="+mj-lt"/>
              <a:buAutoNum type="arabicPeriod"/>
            </a:pPr>
            <a:r>
              <a:rPr lang="en-GB" b="1" i="0" u="none" strike="noStrike" dirty="0">
                <a:solidFill>
                  <a:srgbClr val="F8FAFF"/>
                </a:solidFill>
                <a:effectLst/>
                <a:latin typeface="Inter"/>
              </a:rPr>
              <a:t>LSTM Training</a:t>
            </a:r>
            <a:r>
              <a:rPr lang="en-GB" b="0" i="0" u="none" strike="noStrike" dirty="0">
                <a:solidFill>
                  <a:srgbClr val="F8FAFF"/>
                </a:solidFill>
                <a:effectLst/>
                <a:latin typeface="Inter"/>
              </a:rPr>
              <a:t>: Model learns patterns from hybrid (real + synthetic) data.</a:t>
            </a:r>
          </a:p>
          <a:p>
            <a:pPr algn="l">
              <a:spcBef>
                <a:spcPts val="300"/>
              </a:spcBef>
              <a:buFont typeface="+mj-lt"/>
              <a:buAutoNum type="arabicPeriod"/>
            </a:pPr>
            <a:r>
              <a:rPr lang="en-GB" b="1" i="0" u="none" strike="noStrike" dirty="0">
                <a:solidFill>
                  <a:srgbClr val="F8FAFF"/>
                </a:solidFill>
                <a:effectLst/>
                <a:latin typeface="Inter"/>
              </a:rPr>
              <a:t>Detection</a:t>
            </a:r>
            <a:r>
              <a:rPr lang="en-GB" b="0" i="0" u="none" strike="noStrike" dirty="0">
                <a:solidFill>
                  <a:srgbClr val="F8FAFF"/>
                </a:solidFill>
                <a:effectLst/>
                <a:latin typeface="Inter"/>
              </a:rPr>
              <a:t>: Predicts evasion techniques from API sequences.</a:t>
            </a:r>
          </a:p>
          <a:p>
            <a:pPr algn="l">
              <a:spcBef>
                <a:spcPts val="300"/>
              </a:spcBef>
              <a:buFont typeface="+mj-lt"/>
              <a:buAutoNum type="arabicPeriod"/>
            </a:pPr>
            <a:r>
              <a:rPr lang="en-GB" b="1" i="0" u="none" strike="noStrike" dirty="0">
                <a:solidFill>
                  <a:srgbClr val="F8FAFF"/>
                </a:solidFill>
                <a:effectLst/>
                <a:latin typeface="Inter"/>
              </a:rPr>
              <a:t>Evaluation</a:t>
            </a:r>
            <a:r>
              <a:rPr lang="en-GB" b="0" i="0" u="none" strike="noStrike" dirty="0">
                <a:solidFill>
                  <a:srgbClr val="F8FAFF"/>
                </a:solidFill>
                <a:effectLst/>
                <a:latin typeface="Inter"/>
              </a:rPr>
              <a:t>: Measures performance and refines thresholds/model.</a:t>
            </a:r>
          </a:p>
          <a:p>
            <a:pPr algn="l">
              <a:spcBef>
                <a:spcPts val="300"/>
              </a:spcBef>
              <a:buFont typeface="+mj-lt"/>
              <a:buAutoNum type="arabicPeriod"/>
            </a:pPr>
            <a:r>
              <a:rPr lang="en-GB" b="1" i="0" u="none" strike="noStrike" dirty="0">
                <a:solidFill>
                  <a:srgbClr val="F8FAFF"/>
                </a:solidFill>
                <a:effectLst/>
                <a:latin typeface="Inter"/>
              </a:rPr>
              <a:t>Deployment</a:t>
            </a:r>
            <a:r>
              <a:rPr lang="en-GB" b="0" i="0" u="none" strike="noStrike" dirty="0">
                <a:solidFill>
                  <a:srgbClr val="F8FAFF"/>
                </a:solidFill>
                <a:effectLst/>
                <a:latin typeface="Inter"/>
              </a:rPr>
              <a:t>: Integrates into sandbox environments for live analysis.</a:t>
            </a:r>
          </a:p>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41</a:t>
            </a:fld>
            <a:endParaRPr lang="en-US"/>
          </a:p>
        </p:txBody>
      </p:sp>
    </p:spTree>
    <p:extLst>
      <p:ext uri="{BB962C8B-B14F-4D97-AF65-F5344CB8AC3E}">
        <p14:creationId xmlns:p14="http://schemas.microsoft.com/office/powerpoint/2010/main" val="469924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Here’s an overview of my progress so far. I’ve completed sandbox report parsing to extract API sequences and trained a</a:t>
            </a:r>
          </a:p>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42</a:t>
            </a:fld>
            <a:endParaRPr lang="en-US"/>
          </a:p>
        </p:txBody>
      </p:sp>
    </p:spTree>
    <p:extLst>
      <p:ext uri="{BB962C8B-B14F-4D97-AF65-F5344CB8AC3E}">
        <p14:creationId xmlns:p14="http://schemas.microsoft.com/office/powerpoint/2010/main" val="413890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"The dataset used for this project primarily consists of API sequences extracted from sandbox reports. These sequences represent system-level </a:t>
            </a:r>
            <a:r>
              <a:rPr lang="en-GB" i="1" dirty="0" err="1"/>
              <a:t>behavior</a:t>
            </a:r>
            <a:r>
              <a:rPr lang="en-GB" i="1" dirty="0"/>
              <a:t>, making them an ideal feature for detecting </a:t>
            </a:r>
            <a:r>
              <a:rPr lang="en-GB" i="1" dirty="0" err="1"/>
              <a:t>anomalies.""The</a:t>
            </a:r>
            <a:r>
              <a:rPr lang="en-GB" i="1" dirty="0"/>
              <a:t> evasion dataset I created links specific API sequences to known evasion techniques. This dataset is used in the rule-based system to identify evasion methods."</a:t>
            </a:r>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43</a:t>
            </a:fld>
            <a:endParaRPr lang="en-US"/>
          </a:p>
        </p:txBody>
      </p:sp>
    </p:spTree>
    <p:extLst>
      <p:ext uri="{BB962C8B-B14F-4D97-AF65-F5344CB8AC3E}">
        <p14:creationId xmlns:p14="http://schemas.microsoft.com/office/powerpoint/2010/main" val="2294056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46</a:t>
            </a:fld>
            <a:endParaRPr lang="en-US"/>
          </a:p>
        </p:txBody>
      </p:sp>
    </p:spTree>
    <p:extLst>
      <p:ext uri="{BB962C8B-B14F-4D97-AF65-F5344CB8AC3E}">
        <p14:creationId xmlns:p14="http://schemas.microsoft.com/office/powerpoint/2010/main" val="3944624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327A349-FC02-4902-8B80-C47EDDC24E57}"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A6974-6303-4FEE-98C3-E6775B9E2376}" type="slidenum">
              <a:rPr lang="en-US" smtClean="0"/>
              <a:t>‹#›</a:t>
            </a:fld>
            <a:endParaRPr lang="en-US"/>
          </a:p>
        </p:txBody>
      </p:sp>
    </p:spTree>
    <p:extLst>
      <p:ext uri="{BB962C8B-B14F-4D97-AF65-F5344CB8AC3E}">
        <p14:creationId xmlns:p14="http://schemas.microsoft.com/office/powerpoint/2010/main" val="3807870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27A349-FC02-4902-8B80-C47EDDC24E57}"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A6974-6303-4FEE-98C3-E6775B9E2376}" type="slidenum">
              <a:rPr lang="en-US" smtClean="0"/>
              <a:t>‹#›</a:t>
            </a:fld>
            <a:endParaRPr lang="en-US"/>
          </a:p>
        </p:txBody>
      </p:sp>
    </p:spTree>
    <p:extLst>
      <p:ext uri="{BB962C8B-B14F-4D97-AF65-F5344CB8AC3E}">
        <p14:creationId xmlns:p14="http://schemas.microsoft.com/office/powerpoint/2010/main" val="325667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27A349-FC02-4902-8B80-C47EDDC24E57}"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A6974-6303-4FEE-98C3-E6775B9E2376}" type="slidenum">
              <a:rPr lang="en-US" smtClean="0"/>
              <a:t>‹#›</a:t>
            </a:fld>
            <a:endParaRPr lang="en-US"/>
          </a:p>
        </p:txBody>
      </p:sp>
    </p:spTree>
    <p:extLst>
      <p:ext uri="{BB962C8B-B14F-4D97-AF65-F5344CB8AC3E}">
        <p14:creationId xmlns:p14="http://schemas.microsoft.com/office/powerpoint/2010/main" val="3568241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2594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27A349-FC02-4902-8B80-C47EDDC24E57}"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A6974-6303-4FEE-98C3-E6775B9E2376}" type="slidenum">
              <a:rPr lang="en-US" smtClean="0"/>
              <a:t>‹#›</a:t>
            </a:fld>
            <a:endParaRPr lang="en-US"/>
          </a:p>
        </p:txBody>
      </p:sp>
    </p:spTree>
    <p:extLst>
      <p:ext uri="{BB962C8B-B14F-4D97-AF65-F5344CB8AC3E}">
        <p14:creationId xmlns:p14="http://schemas.microsoft.com/office/powerpoint/2010/main" val="595128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27A349-FC02-4902-8B80-C47EDDC24E57}"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A6974-6303-4FEE-98C3-E6775B9E2376}" type="slidenum">
              <a:rPr lang="en-US" smtClean="0"/>
              <a:t>‹#›</a:t>
            </a:fld>
            <a:endParaRPr lang="en-US"/>
          </a:p>
        </p:txBody>
      </p:sp>
    </p:spTree>
    <p:extLst>
      <p:ext uri="{BB962C8B-B14F-4D97-AF65-F5344CB8AC3E}">
        <p14:creationId xmlns:p14="http://schemas.microsoft.com/office/powerpoint/2010/main" val="1681819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27A349-FC02-4902-8B80-C47EDDC24E57}"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BA6974-6303-4FEE-98C3-E6775B9E2376}" type="slidenum">
              <a:rPr lang="en-US" smtClean="0"/>
              <a:t>‹#›</a:t>
            </a:fld>
            <a:endParaRPr lang="en-US"/>
          </a:p>
        </p:txBody>
      </p:sp>
    </p:spTree>
    <p:extLst>
      <p:ext uri="{BB962C8B-B14F-4D97-AF65-F5344CB8AC3E}">
        <p14:creationId xmlns:p14="http://schemas.microsoft.com/office/powerpoint/2010/main" val="2506186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27A349-FC02-4902-8B80-C47EDDC24E57}" type="datetimeFigureOut">
              <a:rPr lang="en-US" smtClean="0"/>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BA6974-6303-4FEE-98C3-E6775B9E2376}" type="slidenum">
              <a:rPr lang="en-US" smtClean="0"/>
              <a:t>‹#›</a:t>
            </a:fld>
            <a:endParaRPr lang="en-US"/>
          </a:p>
        </p:txBody>
      </p:sp>
    </p:spTree>
    <p:extLst>
      <p:ext uri="{BB962C8B-B14F-4D97-AF65-F5344CB8AC3E}">
        <p14:creationId xmlns:p14="http://schemas.microsoft.com/office/powerpoint/2010/main" val="3882985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27A349-FC02-4902-8B80-C47EDDC24E57}"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BA6974-6303-4FEE-98C3-E6775B9E2376}" type="slidenum">
              <a:rPr lang="en-US" smtClean="0"/>
              <a:t>‹#›</a:t>
            </a:fld>
            <a:endParaRPr lang="en-US"/>
          </a:p>
        </p:txBody>
      </p:sp>
    </p:spTree>
    <p:extLst>
      <p:ext uri="{BB962C8B-B14F-4D97-AF65-F5344CB8AC3E}">
        <p14:creationId xmlns:p14="http://schemas.microsoft.com/office/powerpoint/2010/main" val="4165023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7A349-FC02-4902-8B80-C47EDDC24E57}"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BA6974-6303-4FEE-98C3-E6775B9E2376}" type="slidenum">
              <a:rPr lang="en-US" smtClean="0"/>
              <a:t>‹#›</a:t>
            </a:fld>
            <a:endParaRPr lang="en-US"/>
          </a:p>
        </p:txBody>
      </p:sp>
    </p:spTree>
    <p:extLst>
      <p:ext uri="{BB962C8B-B14F-4D97-AF65-F5344CB8AC3E}">
        <p14:creationId xmlns:p14="http://schemas.microsoft.com/office/powerpoint/2010/main" val="2384863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27A349-FC02-4902-8B80-C47EDDC24E57}"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BA6974-6303-4FEE-98C3-E6775B9E2376}" type="slidenum">
              <a:rPr lang="en-US" smtClean="0"/>
              <a:t>‹#›</a:t>
            </a:fld>
            <a:endParaRPr lang="en-US"/>
          </a:p>
        </p:txBody>
      </p:sp>
    </p:spTree>
    <p:extLst>
      <p:ext uri="{BB962C8B-B14F-4D97-AF65-F5344CB8AC3E}">
        <p14:creationId xmlns:p14="http://schemas.microsoft.com/office/powerpoint/2010/main" val="1126452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27A349-FC02-4902-8B80-C47EDDC24E57}"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BA6974-6303-4FEE-98C3-E6775B9E2376}" type="slidenum">
              <a:rPr lang="en-US" smtClean="0"/>
              <a:t>‹#›</a:t>
            </a:fld>
            <a:endParaRPr lang="en-US"/>
          </a:p>
        </p:txBody>
      </p:sp>
    </p:spTree>
    <p:extLst>
      <p:ext uri="{BB962C8B-B14F-4D97-AF65-F5344CB8AC3E}">
        <p14:creationId xmlns:p14="http://schemas.microsoft.com/office/powerpoint/2010/main" val="395792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7A349-FC02-4902-8B80-C47EDDC24E57}" type="datetimeFigureOut">
              <a:rPr lang="en-US" smtClean="0"/>
              <a:t>4/15/2025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A6974-6303-4FEE-98C3-E6775B9E2376}" type="slidenum">
              <a:rPr lang="en-US" smtClean="0"/>
              <a:t>‹#›</a:t>
            </a:fld>
            <a:endParaRPr lang="en-US"/>
          </a:p>
        </p:txBody>
      </p:sp>
    </p:spTree>
    <p:extLst>
      <p:ext uri="{BB962C8B-B14F-4D97-AF65-F5344CB8AC3E}">
        <p14:creationId xmlns:p14="http://schemas.microsoft.com/office/powerpoint/2010/main" val="3325516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914400" y="2138362"/>
            <a:ext cx="10363200" cy="1470025"/>
          </a:xfrm>
        </p:spPr>
        <p:txBody>
          <a:bodyPr>
            <a:normAutofit fontScale="90000"/>
          </a:bodyPr>
          <a:lstStyle/>
          <a:p>
            <a:r>
              <a:rPr lang="en-GB" dirty="0">
                <a:solidFill>
                  <a:srgbClr val="000000"/>
                </a:solidFill>
                <a:effectLst/>
                <a:latin typeface="Helvetica" pitchFamily="2" charset="0"/>
              </a:rPr>
              <a:t>Agent-based intelligent sandbox design to deceive and </a:t>
            </a:r>
            <a:r>
              <a:rPr lang="en-GB" dirty="0" err="1">
                <a:solidFill>
                  <a:srgbClr val="000000"/>
                </a:solidFill>
                <a:effectLst/>
                <a:latin typeface="Helvetica" pitchFamily="2" charset="0"/>
              </a:rPr>
              <a:t>analyze</a:t>
            </a:r>
            <a:r>
              <a:rPr lang="en-GB" dirty="0">
                <a:solidFill>
                  <a:srgbClr val="000000"/>
                </a:solidFill>
                <a:effectLst/>
                <a:latin typeface="Helvetica" pitchFamily="2" charset="0"/>
              </a:rPr>
              <a:t> sophisticated malware</a:t>
            </a:r>
            <a:br>
              <a:rPr lang="en-GB" dirty="0">
                <a:solidFill>
                  <a:srgbClr val="000000"/>
                </a:solidFill>
                <a:effectLst/>
                <a:latin typeface="Helvetica" pitchFamily="2" charset="0"/>
              </a:rPr>
            </a:br>
            <a:endParaRPr lang="en-US" dirty="0"/>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828800" y="3984625"/>
            <a:ext cx="8534400" cy="554360"/>
          </a:xfrm>
        </p:spPr>
        <p:txBody>
          <a:bodyPr>
            <a:normAutofit/>
          </a:bodyPr>
          <a:lstStyle/>
          <a:p>
            <a:r>
              <a:rPr lang="en-US" dirty="0"/>
              <a:t>24-25J-025</a:t>
            </a:r>
          </a:p>
        </p:txBody>
      </p:sp>
    </p:spTree>
    <p:extLst>
      <p:ext uri="{BB962C8B-B14F-4D97-AF65-F5344CB8AC3E}">
        <p14:creationId xmlns:p14="http://schemas.microsoft.com/office/powerpoint/2010/main" val="83988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87383" y="415193"/>
            <a:ext cx="11684000" cy="868362"/>
          </a:xfrm>
        </p:spPr>
        <p:txBody>
          <a:bodyPr>
            <a:normAutofit fontScale="90000"/>
          </a:bodyPr>
          <a:lstStyle/>
          <a:p>
            <a:r>
              <a:rPr lang="en-US" dirty="0"/>
              <a:t>RL Model’s Action Table and Reward Assignment</a:t>
            </a:r>
            <a:br>
              <a:rPr lang="en-US" dirty="0"/>
            </a:br>
            <a:endParaRPr lang="en-US" dirty="0"/>
          </a:p>
        </p:txBody>
      </p:sp>
      <p:sp>
        <p:nvSpPr>
          <p:cNvPr id="3" name="Content Placeholder 2"/>
          <p:cNvSpPr>
            <a:spLocks noGrp="1"/>
          </p:cNvSpPr>
          <p:nvPr>
            <p:ph idx="1"/>
          </p:nvPr>
        </p:nvSpPr>
        <p:spPr>
          <a:xfrm>
            <a:off x="515983" y="1512116"/>
            <a:ext cx="10515600" cy="4351338"/>
          </a:xfrm>
        </p:spPr>
        <p:txBody>
          <a:bodyPr>
            <a:normAutofit/>
          </a:bodyPr>
          <a:lstStyle/>
          <a:p>
            <a:endParaRPr lang="en-US" dirty="0"/>
          </a:p>
          <a:p>
            <a:pPr marL="0" indent="0">
              <a:buNone/>
            </a:pPr>
            <a:endParaRPr lang="en-US" dirty="0"/>
          </a:p>
        </p:txBody>
      </p:sp>
      <p:sp>
        <p:nvSpPr>
          <p:cNvPr id="9" name="Rectangle 8">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pic>
        <p:nvPicPr>
          <p:cNvPr id="13" name="Picture 12" descr="A computer screen shot of a computer software&#10;&#10;AI-generated content may be incorrect.">
            <a:extLst>
              <a:ext uri="{FF2B5EF4-FFF2-40B4-BE49-F238E27FC236}">
                <a16:creationId xmlns:a16="http://schemas.microsoft.com/office/drawing/2014/main" id="{AEB78BB2-95CB-EC21-53BD-AC85668FE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84" y="994546"/>
            <a:ext cx="11260684" cy="5469728"/>
          </a:xfrm>
          <a:prstGeom prst="rect">
            <a:avLst/>
          </a:prstGeom>
        </p:spPr>
      </p:pic>
    </p:spTree>
    <p:extLst>
      <p:ext uri="{BB962C8B-B14F-4D97-AF65-F5344CB8AC3E}">
        <p14:creationId xmlns:p14="http://schemas.microsoft.com/office/powerpoint/2010/main" val="3264562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12584-48E1-45C1-F404-D013331AAAE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2B943E5-0017-746A-799B-B85854AD45DF}"/>
              </a:ext>
            </a:extLst>
          </p:cNvPr>
          <p:cNvSpPr>
            <a:spLocks noGrp="1"/>
          </p:cNvSpPr>
          <p:nvPr>
            <p:ph type="title"/>
          </p:nvPr>
        </p:nvSpPr>
        <p:spPr>
          <a:xfrm>
            <a:off x="287383" y="415193"/>
            <a:ext cx="11684000" cy="868362"/>
          </a:xfrm>
        </p:spPr>
        <p:txBody>
          <a:bodyPr>
            <a:normAutofit fontScale="90000"/>
          </a:bodyPr>
          <a:lstStyle/>
          <a:p>
            <a:r>
              <a:rPr lang="en-US" dirty="0"/>
              <a:t>RL Model’s State Population</a:t>
            </a:r>
            <a:br>
              <a:rPr lang="en-US" dirty="0"/>
            </a:br>
            <a:endParaRPr lang="en-US" dirty="0"/>
          </a:p>
        </p:txBody>
      </p:sp>
      <p:sp>
        <p:nvSpPr>
          <p:cNvPr id="3" name="Content Placeholder 2">
            <a:extLst>
              <a:ext uri="{FF2B5EF4-FFF2-40B4-BE49-F238E27FC236}">
                <a16:creationId xmlns:a16="http://schemas.microsoft.com/office/drawing/2014/main" id="{BB67C046-065C-84D5-3730-569D8D4DF43F}"/>
              </a:ext>
            </a:extLst>
          </p:cNvPr>
          <p:cNvSpPr>
            <a:spLocks noGrp="1"/>
          </p:cNvSpPr>
          <p:nvPr>
            <p:ph idx="1"/>
          </p:nvPr>
        </p:nvSpPr>
        <p:spPr>
          <a:xfrm>
            <a:off x="515982" y="1154545"/>
            <a:ext cx="11057181" cy="4708909"/>
          </a:xfrm>
        </p:spPr>
        <p:txBody>
          <a:bodyPr>
            <a:normAutofit/>
          </a:bodyPr>
          <a:lstStyle/>
          <a:p>
            <a:endParaRPr lang="en-US" dirty="0"/>
          </a:p>
          <a:p>
            <a:pPr marL="0" indent="0">
              <a:buNone/>
            </a:pPr>
            <a:endParaRPr lang="en-US" dirty="0"/>
          </a:p>
        </p:txBody>
      </p:sp>
      <p:sp>
        <p:nvSpPr>
          <p:cNvPr id="9" name="Rectangle 8">
            <a:extLst>
              <a:ext uri="{FF2B5EF4-FFF2-40B4-BE49-F238E27FC236}">
                <a16:creationId xmlns:a16="http://schemas.microsoft.com/office/drawing/2014/main" id="{E3F4E4A7-6611-C2DF-44E5-6D31C3358C5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
        <p:nvSpPr>
          <p:cNvPr id="10" name="TextBox 9">
            <a:extLst>
              <a:ext uri="{FF2B5EF4-FFF2-40B4-BE49-F238E27FC236}">
                <a16:creationId xmlns:a16="http://schemas.microsoft.com/office/drawing/2014/main" id="{857B921B-0778-D22A-E029-5C963E9BEF24}"/>
              </a:ext>
            </a:extLst>
          </p:cNvPr>
          <p:cNvSpPr txBox="1"/>
          <p:nvPr/>
        </p:nvSpPr>
        <p:spPr>
          <a:xfrm>
            <a:off x="5878006" y="1283555"/>
            <a:ext cx="5942663" cy="4247317"/>
          </a:xfrm>
          <a:prstGeom prst="rect">
            <a:avLst/>
          </a:prstGeom>
          <a:noFill/>
        </p:spPr>
        <p:txBody>
          <a:bodyPr wrap="square" rtlCol="0">
            <a:spAutoFit/>
          </a:bodyPr>
          <a:lstStyle/>
          <a:p>
            <a:r>
              <a:rPr lang="en-US" b="1" dirty="0"/>
              <a:t>Input Layer: </a:t>
            </a:r>
            <a:r>
              <a:rPr lang="en-US" dirty="0"/>
              <a:t>Inputs are base malware cuckoo detection score and binary indicators which evasion techniques have been applied.</a:t>
            </a:r>
          </a:p>
          <a:p>
            <a:endParaRPr lang="en-US" dirty="0"/>
          </a:p>
          <a:p>
            <a:r>
              <a:rPr lang="en-US" b="1" dirty="0"/>
              <a:t>Hidden Layers: </a:t>
            </a:r>
            <a:r>
              <a:rPr lang="en-US" dirty="0"/>
              <a:t>There are two hidden layers (neurons) with each of 24 neurons. Use </a:t>
            </a:r>
            <a:r>
              <a:rPr lang="en-US" dirty="0" err="1"/>
              <a:t>ReLU</a:t>
            </a:r>
            <a:r>
              <a:rPr lang="en-US" dirty="0"/>
              <a:t> activation function to introduce non-linearity</a:t>
            </a:r>
          </a:p>
          <a:p>
            <a:endParaRPr lang="en-US" dirty="0"/>
          </a:p>
          <a:p>
            <a:r>
              <a:rPr lang="en-US" b="1" dirty="0"/>
              <a:t>Output Layer: </a:t>
            </a:r>
            <a:r>
              <a:rPr lang="en-US" dirty="0"/>
              <a:t>Output values is consists of Q(</a:t>
            </a:r>
            <a:r>
              <a:rPr lang="en-US" dirty="0" err="1"/>
              <a:t>s,a</a:t>
            </a:r>
            <a:r>
              <a:rPr lang="en-US" dirty="0"/>
              <a:t>) values. The action with highest Q-value is selected during exploitation.</a:t>
            </a:r>
          </a:p>
          <a:p>
            <a:endParaRPr lang="en-US" dirty="0"/>
          </a:p>
          <a:p>
            <a:r>
              <a:rPr lang="en-US" b="1" dirty="0"/>
              <a:t>Information flow: </a:t>
            </a:r>
            <a:r>
              <a:rPr lang="en-US" dirty="0"/>
              <a:t>Information or the knowledge stored as weight and each connection have different kind of weight assigned from the training process.</a:t>
            </a:r>
          </a:p>
          <a:p>
            <a:endParaRPr lang="en-US" dirty="0"/>
          </a:p>
        </p:txBody>
      </p:sp>
      <p:pic>
        <p:nvPicPr>
          <p:cNvPr id="4" name="Picture 3" descr="A diagram of a network&#10;&#10;AI-generated content may be incorrect.">
            <a:extLst>
              <a:ext uri="{FF2B5EF4-FFF2-40B4-BE49-F238E27FC236}">
                <a16:creationId xmlns:a16="http://schemas.microsoft.com/office/drawing/2014/main" id="{65D77879-F556-191D-3230-054B46436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30" y="1067638"/>
            <a:ext cx="5057775" cy="3343275"/>
          </a:xfrm>
          <a:prstGeom prst="rect">
            <a:avLst/>
          </a:prstGeom>
        </p:spPr>
      </p:pic>
    </p:spTree>
    <p:extLst>
      <p:ext uri="{BB962C8B-B14F-4D97-AF65-F5344CB8AC3E}">
        <p14:creationId xmlns:p14="http://schemas.microsoft.com/office/powerpoint/2010/main" val="3457333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6AD3C-A148-98D9-3B0E-32B237567AC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9DC6782-EB3D-BBD7-6242-41E23AD3AC25}"/>
              </a:ext>
            </a:extLst>
          </p:cNvPr>
          <p:cNvSpPr>
            <a:spLocks noGrp="1"/>
          </p:cNvSpPr>
          <p:nvPr>
            <p:ph type="title"/>
          </p:nvPr>
        </p:nvSpPr>
        <p:spPr>
          <a:xfrm>
            <a:off x="287383" y="415193"/>
            <a:ext cx="11684000" cy="868362"/>
          </a:xfrm>
        </p:spPr>
        <p:txBody>
          <a:bodyPr>
            <a:normAutofit fontScale="90000"/>
          </a:bodyPr>
          <a:lstStyle/>
          <a:p>
            <a:r>
              <a:rPr lang="en-US" dirty="0"/>
              <a:t>RL Model’s Exploration and Exploitation Phase</a:t>
            </a:r>
            <a:br>
              <a:rPr lang="en-US" dirty="0"/>
            </a:br>
            <a:endParaRPr lang="en-US" dirty="0"/>
          </a:p>
        </p:txBody>
      </p:sp>
      <p:sp>
        <p:nvSpPr>
          <p:cNvPr id="3" name="Content Placeholder 2">
            <a:extLst>
              <a:ext uri="{FF2B5EF4-FFF2-40B4-BE49-F238E27FC236}">
                <a16:creationId xmlns:a16="http://schemas.microsoft.com/office/drawing/2014/main" id="{335FB508-578E-3461-69E7-71EE6C5F9DD9}"/>
              </a:ext>
            </a:extLst>
          </p:cNvPr>
          <p:cNvSpPr>
            <a:spLocks noGrp="1"/>
          </p:cNvSpPr>
          <p:nvPr>
            <p:ph idx="1"/>
          </p:nvPr>
        </p:nvSpPr>
        <p:spPr>
          <a:xfrm>
            <a:off x="515982" y="1154545"/>
            <a:ext cx="11057181" cy="4708909"/>
          </a:xfrm>
        </p:spPr>
        <p:txBody>
          <a:bodyPr>
            <a:normAutofit/>
          </a:bodyPr>
          <a:lstStyle/>
          <a:p>
            <a:endParaRPr lang="en-US" dirty="0"/>
          </a:p>
          <a:p>
            <a:pPr marL="0" indent="0">
              <a:buNone/>
            </a:pPr>
            <a:endParaRPr lang="en-US" dirty="0"/>
          </a:p>
        </p:txBody>
      </p:sp>
      <p:sp>
        <p:nvSpPr>
          <p:cNvPr id="9" name="Rectangle 8">
            <a:extLst>
              <a:ext uri="{FF2B5EF4-FFF2-40B4-BE49-F238E27FC236}">
                <a16:creationId xmlns:a16="http://schemas.microsoft.com/office/drawing/2014/main" id="{08065AEF-313F-0036-32E8-84731AA643B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pic>
        <p:nvPicPr>
          <p:cNvPr id="7" name="Picture 6">
            <a:extLst>
              <a:ext uri="{FF2B5EF4-FFF2-40B4-BE49-F238E27FC236}">
                <a16:creationId xmlns:a16="http://schemas.microsoft.com/office/drawing/2014/main" id="{99175FFF-2FB2-A9F4-C5C2-03694F712F70}"/>
              </a:ext>
            </a:extLst>
          </p:cNvPr>
          <p:cNvPicPr>
            <a:picLocks noChangeAspect="1"/>
          </p:cNvPicPr>
          <p:nvPr/>
        </p:nvPicPr>
        <p:blipFill>
          <a:blip r:embed="rId2"/>
          <a:stretch>
            <a:fillRect/>
          </a:stretch>
        </p:blipFill>
        <p:spPr>
          <a:xfrm>
            <a:off x="718889" y="1283555"/>
            <a:ext cx="4136771" cy="2452893"/>
          </a:xfrm>
          <a:prstGeom prst="rect">
            <a:avLst/>
          </a:prstGeom>
        </p:spPr>
      </p:pic>
      <p:sp>
        <p:nvSpPr>
          <p:cNvPr id="8" name="TextBox 7">
            <a:extLst>
              <a:ext uri="{FF2B5EF4-FFF2-40B4-BE49-F238E27FC236}">
                <a16:creationId xmlns:a16="http://schemas.microsoft.com/office/drawing/2014/main" id="{4556ADEB-6092-D197-28DC-BCF099354517}"/>
              </a:ext>
            </a:extLst>
          </p:cNvPr>
          <p:cNvSpPr txBox="1"/>
          <p:nvPr/>
        </p:nvSpPr>
        <p:spPr>
          <a:xfrm>
            <a:off x="527529" y="4365868"/>
            <a:ext cx="5246254" cy="1477328"/>
          </a:xfrm>
          <a:prstGeom prst="rect">
            <a:avLst/>
          </a:prstGeom>
          <a:noFill/>
        </p:spPr>
        <p:txBody>
          <a:bodyPr wrap="square" rtlCol="0">
            <a:spAutoFit/>
          </a:bodyPr>
          <a:lstStyle/>
          <a:p>
            <a:r>
              <a:rPr lang="en-US" dirty="0"/>
              <a:t>Initially all actions are random (Epsilon rate 100%). This ensures exploration of the action space at the beginning. From each batch exploration decreases at E * 0.995 rate. This will provide gradual transition from exploration to exploitation</a:t>
            </a:r>
          </a:p>
        </p:txBody>
      </p:sp>
      <p:sp>
        <p:nvSpPr>
          <p:cNvPr id="10" name="TextBox 9">
            <a:extLst>
              <a:ext uri="{FF2B5EF4-FFF2-40B4-BE49-F238E27FC236}">
                <a16:creationId xmlns:a16="http://schemas.microsoft.com/office/drawing/2014/main" id="{7E15BCA0-6C2A-C824-C843-E2756C58600B}"/>
              </a:ext>
            </a:extLst>
          </p:cNvPr>
          <p:cNvSpPr txBox="1"/>
          <p:nvPr/>
        </p:nvSpPr>
        <p:spPr>
          <a:xfrm>
            <a:off x="6040617" y="4194996"/>
            <a:ext cx="5246254" cy="1754326"/>
          </a:xfrm>
          <a:prstGeom prst="rect">
            <a:avLst/>
          </a:prstGeom>
          <a:noFill/>
        </p:spPr>
        <p:txBody>
          <a:bodyPr wrap="square" rtlCol="0">
            <a:spAutoFit/>
          </a:bodyPr>
          <a:lstStyle/>
          <a:p>
            <a:r>
              <a:rPr lang="en-US" b="1" dirty="0"/>
              <a:t>Exploration </a:t>
            </a:r>
            <a:r>
              <a:rPr lang="en-US" dirty="0"/>
              <a:t>– When agent randomly selects evasion techniques regardless of past performance regardless of past experience</a:t>
            </a:r>
          </a:p>
          <a:p>
            <a:endParaRPr lang="en-US" dirty="0"/>
          </a:p>
          <a:p>
            <a:r>
              <a:rPr lang="en-US" b="1" dirty="0"/>
              <a:t>Exploitation</a:t>
            </a:r>
            <a:r>
              <a:rPr lang="en-US" dirty="0"/>
              <a:t> -  When agent selects evasion techniques that have previously shown good results.</a:t>
            </a:r>
          </a:p>
        </p:txBody>
      </p:sp>
      <p:pic>
        <p:nvPicPr>
          <p:cNvPr id="12" name="Picture 11">
            <a:extLst>
              <a:ext uri="{FF2B5EF4-FFF2-40B4-BE49-F238E27FC236}">
                <a16:creationId xmlns:a16="http://schemas.microsoft.com/office/drawing/2014/main" id="{D36A1298-C67E-95DC-370D-E6EC78CF3788}"/>
              </a:ext>
            </a:extLst>
          </p:cNvPr>
          <p:cNvPicPr>
            <a:picLocks noChangeAspect="1"/>
          </p:cNvPicPr>
          <p:nvPr/>
        </p:nvPicPr>
        <p:blipFill>
          <a:blip r:embed="rId3"/>
          <a:stretch>
            <a:fillRect/>
          </a:stretch>
        </p:blipFill>
        <p:spPr>
          <a:xfrm>
            <a:off x="6129383" y="908678"/>
            <a:ext cx="4747671" cy="3124471"/>
          </a:xfrm>
          <a:prstGeom prst="rect">
            <a:avLst/>
          </a:prstGeom>
        </p:spPr>
      </p:pic>
    </p:spTree>
    <p:extLst>
      <p:ext uri="{BB962C8B-B14F-4D97-AF65-F5344CB8AC3E}">
        <p14:creationId xmlns:p14="http://schemas.microsoft.com/office/powerpoint/2010/main" val="4075694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p:cNvCxnSpPr>
            <a:cxnSpLocks/>
          </p:cNvCxnSpPr>
          <p:nvPr/>
        </p:nvCxnSpPr>
        <p:spPr>
          <a:xfrm rot="10800000" flipH="1" flipV="1">
            <a:off x="5878812" y="3454663"/>
            <a:ext cx="1053738" cy="87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dirty="0"/>
              <a:t>RL Model Training by each Episode  </a:t>
            </a:r>
          </a:p>
        </p:txBody>
      </p:sp>
      <p:sp>
        <p:nvSpPr>
          <p:cNvPr id="3" name="Content Placeholder 2"/>
          <p:cNvSpPr>
            <a:spLocks noGrp="1"/>
          </p:cNvSpPr>
          <p:nvPr>
            <p:ph idx="1"/>
          </p:nvPr>
        </p:nvSpPr>
        <p:spPr>
          <a:xfrm>
            <a:off x="515983" y="1512116"/>
            <a:ext cx="10515600" cy="4351338"/>
          </a:xfrm>
        </p:spPr>
        <p:txBody>
          <a:bodyPr>
            <a:normAutofit/>
          </a:bodyPr>
          <a:lstStyle/>
          <a:p>
            <a:endParaRPr lang="en-US" dirty="0"/>
          </a:p>
          <a:p>
            <a:pPr marL="0" indent="0">
              <a:buNone/>
            </a:pPr>
            <a:endParaRPr lang="en-US" dirty="0"/>
          </a:p>
        </p:txBody>
      </p:sp>
      <p:sp>
        <p:nvSpPr>
          <p:cNvPr id="11" name="Rectangle 10">
            <a:extLst>
              <a:ext uri="{FF2B5EF4-FFF2-40B4-BE49-F238E27FC236}">
                <a16:creationId xmlns:a16="http://schemas.microsoft.com/office/drawing/2014/main" id="{B9D9F080-0780-4554-8055-A289E0D4EDA8}"/>
              </a:ext>
            </a:extLst>
          </p:cNvPr>
          <p:cNvSpPr/>
          <p:nvPr/>
        </p:nvSpPr>
        <p:spPr>
          <a:xfrm>
            <a:off x="2738617" y="645788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pic>
        <p:nvPicPr>
          <p:cNvPr id="10" name="Picture 9" descr="A screen shot of a screen&#10;&#10;AI-generated content may be incorrect.">
            <a:extLst>
              <a:ext uri="{FF2B5EF4-FFF2-40B4-BE49-F238E27FC236}">
                <a16:creationId xmlns:a16="http://schemas.microsoft.com/office/drawing/2014/main" id="{9369D5FC-3F78-2EEC-B850-6306AD2E9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053" y="1224910"/>
            <a:ext cx="3170732" cy="4925750"/>
          </a:xfrm>
          <a:prstGeom prst="rect">
            <a:avLst/>
          </a:prstGeom>
        </p:spPr>
      </p:pic>
      <p:pic>
        <p:nvPicPr>
          <p:cNvPr id="13" name="Picture 12">
            <a:extLst>
              <a:ext uri="{FF2B5EF4-FFF2-40B4-BE49-F238E27FC236}">
                <a16:creationId xmlns:a16="http://schemas.microsoft.com/office/drawing/2014/main" id="{5FF0A0DF-FA0F-7EE4-471F-62DE18F7D800}"/>
              </a:ext>
            </a:extLst>
          </p:cNvPr>
          <p:cNvPicPr>
            <a:picLocks noChangeAspect="1"/>
          </p:cNvPicPr>
          <p:nvPr/>
        </p:nvPicPr>
        <p:blipFill>
          <a:blip r:embed="rId3"/>
          <a:stretch>
            <a:fillRect/>
          </a:stretch>
        </p:blipFill>
        <p:spPr>
          <a:xfrm>
            <a:off x="7307280" y="1859976"/>
            <a:ext cx="4495404" cy="2011212"/>
          </a:xfrm>
          <a:prstGeom prst="rect">
            <a:avLst/>
          </a:prstGeom>
        </p:spPr>
      </p:pic>
      <p:sp>
        <p:nvSpPr>
          <p:cNvPr id="14" name="TextBox 13">
            <a:extLst>
              <a:ext uri="{FF2B5EF4-FFF2-40B4-BE49-F238E27FC236}">
                <a16:creationId xmlns:a16="http://schemas.microsoft.com/office/drawing/2014/main" id="{D449AE76-7AF6-2597-FA5F-0DD0AA1FA529}"/>
              </a:ext>
            </a:extLst>
          </p:cNvPr>
          <p:cNvSpPr txBox="1"/>
          <p:nvPr/>
        </p:nvSpPr>
        <p:spPr>
          <a:xfrm>
            <a:off x="6932550" y="4322618"/>
            <a:ext cx="4622141" cy="1477328"/>
          </a:xfrm>
          <a:prstGeom prst="rect">
            <a:avLst/>
          </a:prstGeom>
          <a:noFill/>
        </p:spPr>
        <p:txBody>
          <a:bodyPr wrap="square" rtlCol="0">
            <a:spAutoFit/>
          </a:bodyPr>
          <a:lstStyle/>
          <a:p>
            <a:r>
              <a:rPr lang="en-US" dirty="0"/>
              <a:t>Episode one had two successful iterations which was 0.6 with both F4 and F3 Evasion sequences. Other Iteration has failed due to Compilation Error since the minimum reward is -1.00</a:t>
            </a:r>
          </a:p>
        </p:txBody>
      </p:sp>
    </p:spTree>
    <p:extLst>
      <p:ext uri="{BB962C8B-B14F-4D97-AF65-F5344CB8AC3E}">
        <p14:creationId xmlns:p14="http://schemas.microsoft.com/office/powerpoint/2010/main" val="159758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dirty="0"/>
              <a:t>Cont. (For Each Episode Total Reward Figures)</a:t>
            </a:r>
          </a:p>
        </p:txBody>
      </p:sp>
      <p:sp>
        <p:nvSpPr>
          <p:cNvPr id="12" name="Rectangle 11">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pic>
        <p:nvPicPr>
          <p:cNvPr id="1028" name="Picture 4">
            <a:extLst>
              <a:ext uri="{FF2B5EF4-FFF2-40B4-BE49-F238E27FC236}">
                <a16:creationId xmlns:a16="http://schemas.microsoft.com/office/drawing/2014/main" id="{DA4F3DB4-16BA-E8F5-390D-E203AE719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04" y="1274617"/>
            <a:ext cx="10321925" cy="4974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891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8C357-266C-F931-1566-7552D62637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849980-1027-88B7-6E01-B295396BF04F}"/>
              </a:ext>
            </a:extLst>
          </p:cNvPr>
          <p:cNvSpPr>
            <a:spLocks noGrp="1"/>
          </p:cNvSpPr>
          <p:nvPr>
            <p:ph type="title"/>
          </p:nvPr>
        </p:nvSpPr>
        <p:spPr>
          <a:xfrm>
            <a:off x="304800" y="228600"/>
            <a:ext cx="11684000" cy="868362"/>
          </a:xfrm>
        </p:spPr>
        <p:txBody>
          <a:bodyPr>
            <a:normAutofit fontScale="90000"/>
          </a:bodyPr>
          <a:lstStyle/>
          <a:p>
            <a:r>
              <a:rPr lang="en-US" dirty="0"/>
              <a:t>Final Results after Full </a:t>
            </a:r>
            <a:r>
              <a:rPr lang="en-US"/>
              <a:t>Training Cycle </a:t>
            </a:r>
            <a:r>
              <a:rPr lang="en-US" dirty="0"/>
              <a:t>(After 70 Episodes)</a:t>
            </a:r>
          </a:p>
        </p:txBody>
      </p:sp>
      <p:sp>
        <p:nvSpPr>
          <p:cNvPr id="12" name="Rectangle 11">
            <a:extLst>
              <a:ext uri="{FF2B5EF4-FFF2-40B4-BE49-F238E27FC236}">
                <a16:creationId xmlns:a16="http://schemas.microsoft.com/office/drawing/2014/main" id="{03AAB3DE-C19D-8B31-14BE-BCE25609098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pic>
        <p:nvPicPr>
          <p:cNvPr id="3" name="Picture 2">
            <a:extLst>
              <a:ext uri="{FF2B5EF4-FFF2-40B4-BE49-F238E27FC236}">
                <a16:creationId xmlns:a16="http://schemas.microsoft.com/office/drawing/2014/main" id="{7384294A-6739-6A70-0321-BF2E78D3D46C}"/>
              </a:ext>
            </a:extLst>
          </p:cNvPr>
          <p:cNvPicPr>
            <a:picLocks noChangeAspect="1"/>
          </p:cNvPicPr>
          <p:nvPr/>
        </p:nvPicPr>
        <p:blipFill>
          <a:blip r:embed="rId2"/>
          <a:stretch>
            <a:fillRect/>
          </a:stretch>
        </p:blipFill>
        <p:spPr>
          <a:xfrm>
            <a:off x="1327436" y="1810323"/>
            <a:ext cx="5005732" cy="3719674"/>
          </a:xfrm>
          <a:prstGeom prst="rect">
            <a:avLst/>
          </a:prstGeom>
        </p:spPr>
      </p:pic>
      <p:sp>
        <p:nvSpPr>
          <p:cNvPr id="4" name="TextBox 3">
            <a:extLst>
              <a:ext uri="{FF2B5EF4-FFF2-40B4-BE49-F238E27FC236}">
                <a16:creationId xmlns:a16="http://schemas.microsoft.com/office/drawing/2014/main" id="{4A055877-27D0-0B87-FD22-5456D8E773D1}"/>
              </a:ext>
            </a:extLst>
          </p:cNvPr>
          <p:cNvSpPr txBox="1"/>
          <p:nvPr/>
        </p:nvSpPr>
        <p:spPr>
          <a:xfrm>
            <a:off x="6801922" y="2690336"/>
            <a:ext cx="4622141" cy="1200329"/>
          </a:xfrm>
          <a:prstGeom prst="rect">
            <a:avLst/>
          </a:prstGeom>
          <a:noFill/>
        </p:spPr>
        <p:txBody>
          <a:bodyPr wrap="square" rtlCol="0">
            <a:spAutoFit/>
          </a:bodyPr>
          <a:lstStyle/>
          <a:p>
            <a:r>
              <a:rPr lang="en-US" dirty="0"/>
              <a:t>Total 70 Episodes training and 141 iterations. Full Evasion is achieved using H3 Evasion Sequence. Minimum Reward is -1 since it was the compilation error.</a:t>
            </a:r>
          </a:p>
        </p:txBody>
      </p:sp>
    </p:spTree>
    <p:extLst>
      <p:ext uri="{BB962C8B-B14F-4D97-AF65-F5344CB8AC3E}">
        <p14:creationId xmlns:p14="http://schemas.microsoft.com/office/powerpoint/2010/main" val="2608952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08282-E9C3-7F97-8A95-C108A9AE0F1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4CC98DC-B362-76BB-4FB1-14944696C31A}"/>
              </a:ext>
            </a:extLst>
          </p:cNvPr>
          <p:cNvSpPr>
            <a:spLocks noGrp="1"/>
          </p:cNvSpPr>
          <p:nvPr>
            <p:ph type="title"/>
          </p:nvPr>
        </p:nvSpPr>
        <p:spPr>
          <a:xfrm>
            <a:off x="304800" y="228600"/>
            <a:ext cx="11684000" cy="868362"/>
          </a:xfrm>
        </p:spPr>
        <p:txBody>
          <a:bodyPr>
            <a:normAutofit fontScale="90000"/>
          </a:bodyPr>
          <a:lstStyle/>
          <a:p>
            <a:r>
              <a:rPr lang="en-US" dirty="0"/>
              <a:t>Cont. Final Results after Full Training Cycle (After 70 Episodes)</a:t>
            </a:r>
          </a:p>
        </p:txBody>
      </p:sp>
      <p:sp>
        <p:nvSpPr>
          <p:cNvPr id="12" name="Rectangle 11">
            <a:extLst>
              <a:ext uri="{FF2B5EF4-FFF2-40B4-BE49-F238E27FC236}">
                <a16:creationId xmlns:a16="http://schemas.microsoft.com/office/drawing/2014/main" id="{F81B49F7-FC9B-5AA2-1804-B6846C2FA8F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pic>
        <p:nvPicPr>
          <p:cNvPr id="2050" name="Picture 2">
            <a:extLst>
              <a:ext uri="{FF2B5EF4-FFF2-40B4-BE49-F238E27FC236}">
                <a16:creationId xmlns:a16="http://schemas.microsoft.com/office/drawing/2014/main" id="{EECA9316-BC22-CE6E-0CD3-DF7921783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49" y="1377442"/>
            <a:ext cx="10313987" cy="525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489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Modified Malware Cuckoo Evasion (Successful Examples)</a:t>
            </a:r>
          </a:p>
        </p:txBody>
      </p:sp>
      <p:sp>
        <p:nvSpPr>
          <p:cNvPr id="9" name="Rectangle 8">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pic>
        <p:nvPicPr>
          <p:cNvPr id="12" name="Picture 11">
            <a:extLst>
              <a:ext uri="{FF2B5EF4-FFF2-40B4-BE49-F238E27FC236}">
                <a16:creationId xmlns:a16="http://schemas.microsoft.com/office/drawing/2014/main" id="{BEB05E7E-479F-6A24-58E8-306723A01D1C}"/>
              </a:ext>
            </a:extLst>
          </p:cNvPr>
          <p:cNvPicPr>
            <a:picLocks noChangeAspect="1"/>
          </p:cNvPicPr>
          <p:nvPr/>
        </p:nvPicPr>
        <p:blipFill>
          <a:blip r:embed="rId2"/>
          <a:stretch>
            <a:fillRect/>
          </a:stretch>
        </p:blipFill>
        <p:spPr>
          <a:xfrm>
            <a:off x="446960" y="1683327"/>
            <a:ext cx="11298080" cy="3491345"/>
          </a:xfrm>
          <a:prstGeom prst="rect">
            <a:avLst/>
          </a:prstGeom>
          <a:ln>
            <a:solidFill>
              <a:schemeClr val="tx1"/>
            </a:solidFill>
          </a:ln>
        </p:spPr>
      </p:pic>
    </p:spTree>
    <p:extLst>
      <p:ext uri="{BB962C8B-B14F-4D97-AF65-F5344CB8AC3E}">
        <p14:creationId xmlns:p14="http://schemas.microsoft.com/office/powerpoint/2010/main" val="120970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Next Step</a:t>
            </a:r>
            <a:br>
              <a:rPr lang="en-US" dirty="0"/>
            </a:br>
            <a:endParaRPr lang="en-US" dirty="0"/>
          </a:p>
        </p:txBody>
      </p:sp>
      <p:sp>
        <p:nvSpPr>
          <p:cNvPr id="3" name="Content Placeholder 2"/>
          <p:cNvSpPr>
            <a:spLocks noGrp="1"/>
          </p:cNvSpPr>
          <p:nvPr>
            <p:ph idx="1"/>
          </p:nvPr>
        </p:nvSpPr>
        <p:spPr>
          <a:xfrm>
            <a:off x="664029" y="1163774"/>
            <a:ext cx="10515600" cy="4351338"/>
          </a:xfrm>
        </p:spPr>
        <p:txBody>
          <a:bodyPr>
            <a:normAutofit/>
          </a:bodyPr>
          <a:lstStyle/>
          <a:p>
            <a:endParaRPr lang="en-US" dirty="0"/>
          </a:p>
          <a:p>
            <a:r>
              <a:rPr lang="en-US" dirty="0"/>
              <a:t>Add more Evasion Categories and Evasions to Action Table. Then train with those evasions.</a:t>
            </a:r>
          </a:p>
          <a:p>
            <a:r>
              <a:rPr lang="en-US" dirty="0"/>
              <a:t>Connecting this RL Model output to other Research Components.</a:t>
            </a:r>
          </a:p>
          <a:p>
            <a:r>
              <a:rPr lang="en-US" dirty="0"/>
              <a:t>Train with another category of Malware (Ransomware).</a:t>
            </a:r>
          </a:p>
          <a:p>
            <a:pPr marL="0" indent="0">
              <a:buNone/>
            </a:pPr>
            <a:endParaRPr lang="en-US" dirty="0"/>
          </a:p>
        </p:txBody>
      </p:sp>
      <p:sp>
        <p:nvSpPr>
          <p:cNvPr id="6" name="Rectangle 5">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Tree>
    <p:extLst>
      <p:ext uri="{BB962C8B-B14F-4D97-AF65-F5344CB8AC3E}">
        <p14:creationId xmlns:p14="http://schemas.microsoft.com/office/powerpoint/2010/main" val="1124940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References</a:t>
            </a:r>
            <a:br>
              <a:rPr lang="en-US" dirty="0"/>
            </a:br>
            <a:endParaRPr lang="en-US" dirty="0"/>
          </a:p>
        </p:txBody>
      </p:sp>
      <p:sp>
        <p:nvSpPr>
          <p:cNvPr id="3" name="Content Placeholder 2"/>
          <p:cNvSpPr>
            <a:spLocks noGrp="1"/>
          </p:cNvSpPr>
          <p:nvPr>
            <p:ph idx="1"/>
          </p:nvPr>
        </p:nvSpPr>
        <p:spPr>
          <a:xfrm>
            <a:off x="664029" y="1163774"/>
            <a:ext cx="10515600" cy="4351338"/>
          </a:xfrm>
        </p:spPr>
        <p:txBody>
          <a:bodyPr>
            <a:normAutofit/>
          </a:bodyPr>
          <a:lstStyle/>
          <a:p>
            <a:endParaRPr lang="en-US" dirty="0"/>
          </a:p>
          <a:p>
            <a:r>
              <a:rPr lang="en-US" dirty="0"/>
              <a:t>MERLIN- Malware Evasion with Reinforcement </a:t>
            </a:r>
            <a:r>
              <a:rPr lang="en-US" dirty="0" err="1"/>
              <a:t>LearnINg</a:t>
            </a:r>
            <a:r>
              <a:rPr lang="en-US" dirty="0"/>
              <a:t> (Ember and </a:t>
            </a:r>
            <a:r>
              <a:rPr lang="en-US" dirty="0" err="1"/>
              <a:t>Malconv</a:t>
            </a:r>
            <a:r>
              <a:rPr lang="en-US" dirty="0"/>
              <a:t>)</a:t>
            </a:r>
          </a:p>
        </p:txBody>
      </p:sp>
      <p:sp>
        <p:nvSpPr>
          <p:cNvPr id="6" name="Rectangle 5">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Tree>
    <p:extLst>
      <p:ext uri="{BB962C8B-B14F-4D97-AF65-F5344CB8AC3E}">
        <p14:creationId xmlns:p14="http://schemas.microsoft.com/office/powerpoint/2010/main" val="167213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5DAC-E58C-C04C-99FD-9025158AB5BE}"/>
              </a:ext>
            </a:extLst>
          </p:cNvPr>
          <p:cNvSpPr>
            <a:spLocks noGrp="1"/>
          </p:cNvSpPr>
          <p:nvPr>
            <p:ph type="title"/>
          </p:nvPr>
        </p:nvSpPr>
        <p:spPr>
          <a:xfrm>
            <a:off x="254000" y="1772816"/>
            <a:ext cx="11684000" cy="792162"/>
          </a:xfrm>
        </p:spPr>
        <p:txBody>
          <a:bodyPr/>
          <a:lstStyle/>
          <a:p>
            <a:r>
              <a:rPr lang="en-LK" dirty="0"/>
              <a:t>Research Question</a:t>
            </a:r>
          </a:p>
        </p:txBody>
      </p:sp>
      <p:sp>
        <p:nvSpPr>
          <p:cNvPr id="3" name="Content Placeholder 2">
            <a:extLst>
              <a:ext uri="{FF2B5EF4-FFF2-40B4-BE49-F238E27FC236}">
                <a16:creationId xmlns:a16="http://schemas.microsoft.com/office/drawing/2014/main" id="{7D91F988-C242-EA47-99C4-5A0E884D36E8}"/>
              </a:ext>
            </a:extLst>
          </p:cNvPr>
          <p:cNvSpPr>
            <a:spLocks noGrp="1"/>
          </p:cNvSpPr>
          <p:nvPr>
            <p:ph idx="1"/>
          </p:nvPr>
        </p:nvSpPr>
        <p:spPr>
          <a:xfrm>
            <a:off x="328913" y="2826060"/>
            <a:ext cx="11684000" cy="1205880"/>
          </a:xfrm>
        </p:spPr>
        <p:txBody>
          <a:bodyPr>
            <a:normAutofit/>
          </a:bodyPr>
          <a:lstStyle/>
          <a:p>
            <a:pPr marL="0" indent="0" algn="ctr">
              <a:buNone/>
            </a:pPr>
            <a:r>
              <a:rPr lang="en-GB" b="0" i="0" u="none" strike="noStrike" dirty="0">
                <a:solidFill>
                  <a:srgbClr val="000000"/>
                </a:solidFill>
                <a:effectLst/>
              </a:rPr>
              <a:t>How can proactive detection methods be effectively implemented to identify malware within a sandbox environment?</a:t>
            </a:r>
          </a:p>
        </p:txBody>
      </p:sp>
    </p:spTree>
    <p:extLst>
      <p:ext uri="{BB962C8B-B14F-4D97-AF65-F5344CB8AC3E}">
        <p14:creationId xmlns:p14="http://schemas.microsoft.com/office/powerpoint/2010/main" val="222862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IT21261664 | </a:t>
            </a:r>
            <a:r>
              <a:rPr lang="en-US" dirty="0" err="1"/>
              <a:t>dias</a:t>
            </a:r>
            <a:r>
              <a:rPr lang="en-US" dirty="0"/>
              <a:t> </a:t>
            </a:r>
            <a:r>
              <a:rPr lang="en-US" dirty="0" err="1"/>
              <a:t>m.a.s.s.a</a:t>
            </a: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Cyber Security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3" name="Picture 2" descr="A person in a suit&#10;&#10;Description automatically generated">
            <a:extLst>
              <a:ext uri="{FF2B5EF4-FFF2-40B4-BE49-F238E27FC236}">
                <a16:creationId xmlns:a16="http://schemas.microsoft.com/office/drawing/2014/main" id="{9785BA80-4E0C-9DE3-DBF3-5CB15AFDC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152400"/>
            <a:ext cx="2024449" cy="2328562"/>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81000" y="1295400"/>
            <a:ext cx="11684000" cy="868362"/>
          </a:xfrm>
        </p:spPr>
        <p:txBody>
          <a:bodyPr>
            <a:normAutofit fontScale="90000"/>
          </a:bodyPr>
          <a:lstStyle/>
          <a:p>
            <a:r>
              <a:rPr lang="en-US" b="1" dirty="0"/>
              <a:t>Realistic User </a:t>
            </a:r>
            <a:r>
              <a:rPr lang="en-US" b="1" dirty="0" err="1"/>
              <a:t>Behaviour</a:t>
            </a:r>
            <a:r>
              <a:rPr lang="en-US" b="1" dirty="0"/>
              <a:t> Simulation to Counter Sandbox-Evasive Malware</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
        <p:nvSpPr>
          <p:cNvPr id="8" name="Content Placeholder 7">
            <a:extLst>
              <a:ext uri="{FF2B5EF4-FFF2-40B4-BE49-F238E27FC236}">
                <a16:creationId xmlns:a16="http://schemas.microsoft.com/office/drawing/2014/main" id="{FAC2D957-C09F-DEC4-78DD-385421A08031}"/>
              </a:ext>
            </a:extLst>
          </p:cNvPr>
          <p:cNvSpPr>
            <a:spLocks noGrp="1"/>
          </p:cNvSpPr>
          <p:nvPr>
            <p:ph idx="1"/>
          </p:nvPr>
        </p:nvSpPr>
        <p:spPr>
          <a:xfrm>
            <a:off x="304800" y="2590800"/>
            <a:ext cx="11684000" cy="3048000"/>
          </a:xfrm>
        </p:spPr>
        <p:txBody>
          <a:bodyPr>
            <a:normAutofit/>
          </a:bodyPr>
          <a:lstStyle/>
          <a:p>
            <a:r>
              <a:rPr lang="en-US" dirty="0"/>
              <a:t>How can realistic user behavior profiles with dynamic behaviour be generated, to enhance the user behaviour within the sandbox environment ?</a:t>
            </a:r>
          </a:p>
          <a:p>
            <a:endParaRPr lang="en-US" dirty="0"/>
          </a:p>
        </p:txBody>
      </p:sp>
    </p:spTree>
    <p:extLst>
      <p:ext uri="{BB962C8B-B14F-4D97-AF65-F5344CB8AC3E}">
        <p14:creationId xmlns:p14="http://schemas.microsoft.com/office/powerpoint/2010/main" val="3658498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
        <p:nvSpPr>
          <p:cNvPr id="8" name="Title 4">
            <a:extLst>
              <a:ext uri="{FF2B5EF4-FFF2-40B4-BE49-F238E27FC236}">
                <a16:creationId xmlns:a16="http://schemas.microsoft.com/office/drawing/2014/main" id="{B6F2722D-BEA1-D35A-BD62-FAD00FBDB129}"/>
              </a:ext>
            </a:extLst>
          </p:cNvPr>
          <p:cNvSpPr txBox="1">
            <a:spLocks/>
          </p:cNvSpPr>
          <p:nvPr/>
        </p:nvSpPr>
        <p:spPr>
          <a:xfrm>
            <a:off x="381000" y="354869"/>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Research Gap – From Lit Review </a:t>
            </a:r>
          </a:p>
        </p:txBody>
      </p:sp>
      <p:graphicFrame>
        <p:nvGraphicFramePr>
          <p:cNvPr id="9" name="Content Placeholder 7">
            <a:extLst>
              <a:ext uri="{FF2B5EF4-FFF2-40B4-BE49-F238E27FC236}">
                <a16:creationId xmlns:a16="http://schemas.microsoft.com/office/drawing/2014/main" id="{01449E3E-C88E-4499-F51C-50B65F56CA1A}"/>
              </a:ext>
            </a:extLst>
          </p:cNvPr>
          <p:cNvGraphicFramePr>
            <a:graphicFrameLocks noGrp="1"/>
          </p:cNvGraphicFramePr>
          <p:nvPr>
            <p:ph idx="1"/>
          </p:nvPr>
        </p:nvGraphicFramePr>
        <p:xfrm>
          <a:off x="944034" y="1767448"/>
          <a:ext cx="10405532" cy="3889345"/>
        </p:xfrm>
        <a:graphic>
          <a:graphicData uri="http://schemas.openxmlformats.org/drawingml/2006/table">
            <a:tbl>
              <a:tblPr firstRow="1" bandRow="1">
                <a:tableStyleId>{073A0DAA-6AF3-43AB-8588-CEC1D06C72B9}</a:tableStyleId>
              </a:tblPr>
              <a:tblGrid>
                <a:gridCol w="3142097">
                  <a:extLst>
                    <a:ext uri="{9D8B030D-6E8A-4147-A177-3AD203B41FA5}">
                      <a16:colId xmlns:a16="http://schemas.microsoft.com/office/drawing/2014/main" val="3521416733"/>
                    </a:ext>
                  </a:extLst>
                </a:gridCol>
                <a:gridCol w="1963302">
                  <a:extLst>
                    <a:ext uri="{9D8B030D-6E8A-4147-A177-3AD203B41FA5}">
                      <a16:colId xmlns:a16="http://schemas.microsoft.com/office/drawing/2014/main" val="3999995266"/>
                    </a:ext>
                  </a:extLst>
                </a:gridCol>
                <a:gridCol w="1600200">
                  <a:extLst>
                    <a:ext uri="{9D8B030D-6E8A-4147-A177-3AD203B41FA5}">
                      <a16:colId xmlns:a16="http://schemas.microsoft.com/office/drawing/2014/main" val="39858274"/>
                    </a:ext>
                  </a:extLst>
                </a:gridCol>
                <a:gridCol w="1875367">
                  <a:extLst>
                    <a:ext uri="{9D8B030D-6E8A-4147-A177-3AD203B41FA5}">
                      <a16:colId xmlns:a16="http://schemas.microsoft.com/office/drawing/2014/main" val="3433615891"/>
                    </a:ext>
                  </a:extLst>
                </a:gridCol>
                <a:gridCol w="1824566">
                  <a:extLst>
                    <a:ext uri="{9D8B030D-6E8A-4147-A177-3AD203B41FA5}">
                      <a16:colId xmlns:a16="http://schemas.microsoft.com/office/drawing/2014/main" val="3379949825"/>
                    </a:ext>
                  </a:extLst>
                </a:gridCol>
              </a:tblGrid>
              <a:tr h="1051952">
                <a:tc>
                  <a:txBody>
                    <a:bodyPr/>
                    <a:lstStyle/>
                    <a:p>
                      <a:r>
                        <a:rPr lang="en-US" dirty="0"/>
                        <a:t>Research Paper</a:t>
                      </a:r>
                    </a:p>
                  </a:txBody>
                  <a:tcPr/>
                </a:tc>
                <a:tc>
                  <a:txBody>
                    <a:bodyPr/>
                    <a:lstStyle/>
                    <a:p>
                      <a:r>
                        <a:rPr lang="en-US" sz="1600" dirty="0"/>
                        <a:t>User </a:t>
                      </a:r>
                      <a:r>
                        <a:rPr lang="en-US" sz="1600" dirty="0" err="1"/>
                        <a:t>Behaviour</a:t>
                      </a:r>
                      <a:r>
                        <a:rPr lang="en-US" sz="1600" dirty="0"/>
                        <a:t> Simulation</a:t>
                      </a:r>
                    </a:p>
                  </a:txBody>
                  <a:tcPr/>
                </a:tc>
                <a:tc>
                  <a:txBody>
                    <a:bodyPr/>
                    <a:lstStyle/>
                    <a:p>
                      <a:r>
                        <a:rPr lang="en-US" sz="1600" dirty="0"/>
                        <a:t>Dynamic Data Utilization</a:t>
                      </a:r>
                    </a:p>
                  </a:txBody>
                  <a:tcPr/>
                </a:tc>
                <a:tc>
                  <a:txBody>
                    <a:bodyPr/>
                    <a:lstStyle/>
                    <a:p>
                      <a:r>
                        <a:rPr lang="en-US" sz="1600" dirty="0"/>
                        <a:t>Generative Model Usage</a:t>
                      </a:r>
                    </a:p>
                  </a:txBody>
                  <a:tcPr/>
                </a:tc>
                <a:tc>
                  <a:txBody>
                    <a:bodyPr/>
                    <a:lstStyle/>
                    <a:p>
                      <a:r>
                        <a:rPr lang="en-US" sz="1600" dirty="0"/>
                        <a:t>Realism of Simulated </a:t>
                      </a:r>
                      <a:r>
                        <a:rPr lang="en-US" sz="1600" dirty="0" err="1"/>
                        <a:t>Behaviour</a:t>
                      </a:r>
                      <a:endParaRPr lang="en-US" sz="1600" dirty="0"/>
                    </a:p>
                  </a:txBody>
                  <a:tcPr/>
                </a:tc>
                <a:extLst>
                  <a:ext uri="{0D108BD9-81ED-4DB2-BD59-A6C34878D82A}">
                    <a16:rowId xmlns:a16="http://schemas.microsoft.com/office/drawing/2014/main" val="2194278979"/>
                  </a:ext>
                </a:extLst>
              </a:tr>
              <a:tr h="533400">
                <a:tc>
                  <a:txBody>
                    <a:bodyPr/>
                    <a:lstStyle/>
                    <a:p>
                      <a:r>
                        <a:rPr lang="en-US" sz="1200" dirty="0"/>
                        <a:t>Enhancing malware analysis sandboxes with emulated user behavior (2022)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948461233"/>
                  </a:ext>
                </a:extLst>
              </a:tr>
              <a:tr h="691179">
                <a:tc>
                  <a:txBody>
                    <a:bodyPr/>
                    <a:lstStyle/>
                    <a:p>
                      <a:r>
                        <a:rPr lang="en-US" sz="1200" dirty="0"/>
                        <a:t>User behavior simulation with large language model based agents(2023)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45664708"/>
                  </a:ext>
                </a:extLst>
              </a:tr>
              <a:tr h="604221">
                <a:tc>
                  <a:txBody>
                    <a:bodyPr/>
                    <a:lstStyle/>
                    <a:p>
                      <a:r>
                        <a:rPr lang="en-US" sz="1200" dirty="0"/>
                        <a:t>Investigating anti-evasion malware triggers using automated sandbox reconfiguration techniques (2020)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29292007"/>
                  </a:ext>
                </a:extLst>
              </a:tr>
              <a:tr h="400445">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03079731"/>
                  </a:ext>
                </a:extLst>
              </a:tr>
              <a:tr h="572289">
                <a:tc>
                  <a:txBody>
                    <a:bodyPr/>
                    <a:lstStyle/>
                    <a:p>
                      <a:r>
                        <a:rPr lang="en-US" sz="1400" dirty="0"/>
                        <a:t>Proposed</a:t>
                      </a:r>
                      <a:r>
                        <a:rPr lang="en-US" sz="1400" baseline="0" dirty="0"/>
                        <a:t> Approach</a:t>
                      </a:r>
                      <a:endParaRPr lang="en-US" sz="1400"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69692949"/>
                  </a:ext>
                </a:extLst>
              </a:tr>
            </a:tbl>
          </a:graphicData>
        </a:graphic>
      </p:graphicFrame>
      <p:sp>
        <p:nvSpPr>
          <p:cNvPr id="10" name="Multiply 20">
            <a:extLst>
              <a:ext uri="{FF2B5EF4-FFF2-40B4-BE49-F238E27FC236}">
                <a16:creationId xmlns:a16="http://schemas.microsoft.com/office/drawing/2014/main" id="{BE562084-CBF1-F487-D5F3-13C9E21AACC6}"/>
              </a:ext>
            </a:extLst>
          </p:cNvPr>
          <p:cNvSpPr/>
          <p:nvPr/>
        </p:nvSpPr>
        <p:spPr>
          <a:xfrm>
            <a:off x="6466114" y="2474220"/>
            <a:ext cx="627017" cy="364120"/>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21">
            <a:extLst>
              <a:ext uri="{FF2B5EF4-FFF2-40B4-BE49-F238E27FC236}">
                <a16:creationId xmlns:a16="http://schemas.microsoft.com/office/drawing/2014/main" id="{A0A6AFA1-3597-C65A-0CC1-EBBCE9422ACD}"/>
              </a:ext>
            </a:extLst>
          </p:cNvPr>
          <p:cNvSpPr/>
          <p:nvPr/>
        </p:nvSpPr>
        <p:spPr>
          <a:xfrm>
            <a:off x="9954862" y="2474220"/>
            <a:ext cx="627017" cy="364120"/>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0466ACE-7012-D79B-CCB6-60C23BFC7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1004" y="5159743"/>
            <a:ext cx="381000" cy="381000"/>
          </a:xfrm>
          <a:prstGeom prst="rect">
            <a:avLst/>
          </a:prstGeom>
        </p:spPr>
      </p:pic>
      <p:pic>
        <p:nvPicPr>
          <p:cNvPr id="13" name="Picture 12">
            <a:extLst>
              <a:ext uri="{FF2B5EF4-FFF2-40B4-BE49-F238E27FC236}">
                <a16:creationId xmlns:a16="http://schemas.microsoft.com/office/drawing/2014/main" id="{EB0BED47-2DBF-720D-8AD1-F63043E03E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6136" y="5159743"/>
            <a:ext cx="381000" cy="381000"/>
          </a:xfrm>
          <a:prstGeom prst="rect">
            <a:avLst/>
          </a:prstGeom>
        </p:spPr>
      </p:pic>
      <p:pic>
        <p:nvPicPr>
          <p:cNvPr id="14" name="Picture 13">
            <a:extLst>
              <a:ext uri="{FF2B5EF4-FFF2-40B4-BE49-F238E27FC236}">
                <a16:creationId xmlns:a16="http://schemas.microsoft.com/office/drawing/2014/main" id="{53343257-04B1-84D7-5CB4-258519C95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3496" y="5159743"/>
            <a:ext cx="381000" cy="381000"/>
          </a:xfrm>
          <a:prstGeom prst="rect">
            <a:avLst/>
          </a:prstGeom>
        </p:spPr>
      </p:pic>
      <p:pic>
        <p:nvPicPr>
          <p:cNvPr id="15" name="Picture 14">
            <a:extLst>
              <a:ext uri="{FF2B5EF4-FFF2-40B4-BE49-F238E27FC236}">
                <a16:creationId xmlns:a16="http://schemas.microsoft.com/office/drawing/2014/main" id="{FE07F9B0-0AE4-E8DF-AA57-54AD767C4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4422" y="5159743"/>
            <a:ext cx="381000" cy="381000"/>
          </a:xfrm>
          <a:prstGeom prst="rect">
            <a:avLst/>
          </a:prstGeom>
        </p:spPr>
      </p:pic>
      <p:pic>
        <p:nvPicPr>
          <p:cNvPr id="16" name="Picture 15">
            <a:extLst>
              <a:ext uri="{FF2B5EF4-FFF2-40B4-BE49-F238E27FC236}">
                <a16:creationId xmlns:a16="http://schemas.microsoft.com/office/drawing/2014/main" id="{2DF45EA8-6FB4-A049-EFDE-8D1DFE70E7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2880889"/>
            <a:ext cx="381000" cy="381000"/>
          </a:xfrm>
          <a:prstGeom prst="rect">
            <a:avLst/>
          </a:prstGeom>
        </p:spPr>
      </p:pic>
      <p:pic>
        <p:nvPicPr>
          <p:cNvPr id="17" name="Picture 16">
            <a:extLst>
              <a:ext uri="{FF2B5EF4-FFF2-40B4-BE49-F238E27FC236}">
                <a16:creationId xmlns:a16="http://schemas.microsoft.com/office/drawing/2014/main" id="{B99D6BA7-B017-6FF0-AA69-C9E298C8F2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3496" y="2889139"/>
            <a:ext cx="381000" cy="381000"/>
          </a:xfrm>
          <a:prstGeom prst="rect">
            <a:avLst/>
          </a:prstGeom>
        </p:spPr>
      </p:pic>
      <p:pic>
        <p:nvPicPr>
          <p:cNvPr id="18" name="Picture 17">
            <a:extLst>
              <a:ext uri="{FF2B5EF4-FFF2-40B4-BE49-F238E27FC236}">
                <a16:creationId xmlns:a16="http://schemas.microsoft.com/office/drawing/2014/main" id="{3ED6FA27-4529-7CC7-4F12-36F4672F17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3183" y="4130708"/>
            <a:ext cx="381000" cy="381000"/>
          </a:xfrm>
          <a:prstGeom prst="rect">
            <a:avLst/>
          </a:prstGeom>
        </p:spPr>
      </p:pic>
      <p:pic>
        <p:nvPicPr>
          <p:cNvPr id="19" name="Picture 18">
            <a:extLst>
              <a:ext uri="{FF2B5EF4-FFF2-40B4-BE49-F238E27FC236}">
                <a16:creationId xmlns:a16="http://schemas.microsoft.com/office/drawing/2014/main" id="{5C3FD5CA-3240-1D98-9422-05AD76ACE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3496" y="3462255"/>
            <a:ext cx="381000" cy="381000"/>
          </a:xfrm>
          <a:prstGeom prst="rect">
            <a:avLst/>
          </a:prstGeom>
        </p:spPr>
      </p:pic>
      <p:pic>
        <p:nvPicPr>
          <p:cNvPr id="21" name="Picture 20">
            <a:extLst>
              <a:ext uri="{FF2B5EF4-FFF2-40B4-BE49-F238E27FC236}">
                <a16:creationId xmlns:a16="http://schemas.microsoft.com/office/drawing/2014/main" id="{5653BD33-56C5-4ED9-D092-BA08480034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6540" y="3452659"/>
            <a:ext cx="390596" cy="390596"/>
          </a:xfrm>
          <a:prstGeom prst="rect">
            <a:avLst/>
          </a:prstGeom>
        </p:spPr>
      </p:pic>
      <p:pic>
        <p:nvPicPr>
          <p:cNvPr id="22" name="Picture 21">
            <a:extLst>
              <a:ext uri="{FF2B5EF4-FFF2-40B4-BE49-F238E27FC236}">
                <a16:creationId xmlns:a16="http://schemas.microsoft.com/office/drawing/2014/main" id="{0CC76003-C827-E181-ED82-A3E7A0918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6540" y="2880889"/>
            <a:ext cx="390596" cy="390596"/>
          </a:xfrm>
          <a:prstGeom prst="rect">
            <a:avLst/>
          </a:prstGeom>
        </p:spPr>
      </p:pic>
      <p:pic>
        <p:nvPicPr>
          <p:cNvPr id="23" name="Picture 22">
            <a:extLst>
              <a:ext uri="{FF2B5EF4-FFF2-40B4-BE49-F238E27FC236}">
                <a16:creationId xmlns:a16="http://schemas.microsoft.com/office/drawing/2014/main" id="{2A7512BE-EC38-4C57-03E0-DDA19EC9E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6540" y="4138544"/>
            <a:ext cx="390596" cy="390596"/>
          </a:xfrm>
          <a:prstGeom prst="rect">
            <a:avLst/>
          </a:prstGeom>
        </p:spPr>
      </p:pic>
      <p:pic>
        <p:nvPicPr>
          <p:cNvPr id="24" name="Picture 23">
            <a:extLst>
              <a:ext uri="{FF2B5EF4-FFF2-40B4-BE49-F238E27FC236}">
                <a16:creationId xmlns:a16="http://schemas.microsoft.com/office/drawing/2014/main" id="{06F54C61-6880-D6FE-D914-7AD25C096A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4826" y="2889139"/>
            <a:ext cx="390596" cy="390596"/>
          </a:xfrm>
          <a:prstGeom prst="rect">
            <a:avLst/>
          </a:prstGeom>
        </p:spPr>
      </p:pic>
      <p:pic>
        <p:nvPicPr>
          <p:cNvPr id="26" name="Picture 25">
            <a:extLst>
              <a:ext uri="{FF2B5EF4-FFF2-40B4-BE49-F238E27FC236}">
                <a16:creationId xmlns:a16="http://schemas.microsoft.com/office/drawing/2014/main" id="{04500ABE-3320-8632-75BC-8306CE1DC8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3496" y="4138544"/>
            <a:ext cx="390596" cy="390596"/>
          </a:xfrm>
          <a:prstGeom prst="rect">
            <a:avLst/>
          </a:prstGeom>
        </p:spPr>
      </p:pic>
      <p:pic>
        <p:nvPicPr>
          <p:cNvPr id="30" name="Picture 29">
            <a:extLst>
              <a:ext uri="{FF2B5EF4-FFF2-40B4-BE49-F238E27FC236}">
                <a16:creationId xmlns:a16="http://schemas.microsoft.com/office/drawing/2014/main" id="{5444EDB3-B51B-F96B-1859-6664E20C90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1004" y="3501306"/>
            <a:ext cx="381000" cy="381000"/>
          </a:xfrm>
          <a:prstGeom prst="rect">
            <a:avLst/>
          </a:prstGeom>
        </p:spPr>
      </p:pic>
      <p:pic>
        <p:nvPicPr>
          <p:cNvPr id="31" name="Picture 30">
            <a:extLst>
              <a:ext uri="{FF2B5EF4-FFF2-40B4-BE49-F238E27FC236}">
                <a16:creationId xmlns:a16="http://schemas.microsoft.com/office/drawing/2014/main" id="{C9A535C8-4ED4-9AB5-1661-75974FD396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7234" y="3462255"/>
            <a:ext cx="381000" cy="381000"/>
          </a:xfrm>
          <a:prstGeom prst="rect">
            <a:avLst/>
          </a:prstGeom>
        </p:spPr>
      </p:pic>
      <p:pic>
        <p:nvPicPr>
          <p:cNvPr id="33" name="Picture 32">
            <a:extLst>
              <a:ext uri="{FF2B5EF4-FFF2-40B4-BE49-F238E27FC236}">
                <a16:creationId xmlns:a16="http://schemas.microsoft.com/office/drawing/2014/main" id="{17375085-1457-A001-77AA-F2CDD4D456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491" y="4138544"/>
            <a:ext cx="390596" cy="390596"/>
          </a:xfrm>
          <a:prstGeom prst="rect">
            <a:avLst/>
          </a:prstGeom>
        </p:spPr>
      </p:pic>
    </p:spTree>
    <p:extLst>
      <p:ext uri="{BB962C8B-B14F-4D97-AF65-F5344CB8AC3E}">
        <p14:creationId xmlns:p14="http://schemas.microsoft.com/office/powerpoint/2010/main" val="2768001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Sub Goals Achieved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219200"/>
            <a:ext cx="11049000" cy="4953000"/>
          </a:xfrm>
        </p:spPr>
        <p:txBody>
          <a:bodyPr>
            <a:normAutofit/>
          </a:bodyPr>
          <a:lstStyle/>
          <a:p>
            <a:pPr marL="0" indent="0">
              <a:buNone/>
            </a:pPr>
            <a:endParaRPr lang="en-US" dirty="0"/>
          </a:p>
          <a:p>
            <a:pPr lvl="1">
              <a:buFont typeface="Arial" panose="020B0604020202020204" pitchFamily="34" charset="0"/>
              <a:buChar char="•"/>
            </a:pPr>
            <a:r>
              <a:rPr lang="en-US" sz="3200" dirty="0"/>
              <a:t>Defined the schema for initial user profile</a:t>
            </a:r>
          </a:p>
          <a:p>
            <a:pPr lvl="1">
              <a:buFont typeface="Arial" panose="020B0604020202020204" pitchFamily="34" charset="0"/>
              <a:buChar char="•"/>
            </a:pPr>
            <a:r>
              <a:rPr lang="en-US" sz="3200" dirty="0"/>
              <a:t>Trained a GAN model to generate user profiles</a:t>
            </a:r>
          </a:p>
          <a:p>
            <a:pPr lvl="1">
              <a:buFont typeface="Arial" panose="020B0604020202020204" pitchFamily="34" charset="0"/>
              <a:buChar char="•"/>
            </a:pPr>
            <a:r>
              <a:rPr lang="en-US" sz="3200" dirty="0"/>
              <a:t>Added dynamic browser related user interests to the user profile</a:t>
            </a:r>
          </a:p>
          <a:p>
            <a:pPr lvl="1">
              <a:buFont typeface="Arial" panose="020B0604020202020204" pitchFamily="34" charset="0"/>
              <a:buChar char="•"/>
            </a:pPr>
            <a:r>
              <a:rPr lang="en-US" sz="3200" dirty="0"/>
              <a:t>Created the complete user profile with user behaviour characteristics</a:t>
            </a:r>
          </a:p>
          <a:p>
            <a:pPr marL="457200" lvl="1" indent="0">
              <a:buNone/>
            </a:pPr>
            <a:r>
              <a:rPr lang="en-US" dirty="0"/>
              <a:t> </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1239560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Sub Goals Achieved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219200"/>
            <a:ext cx="11049000" cy="4953000"/>
          </a:xfrm>
        </p:spPr>
        <p:txBody>
          <a:bodyPr>
            <a:normAutofit/>
          </a:bodyPr>
          <a:lstStyle/>
          <a:p>
            <a:pPr marL="0" indent="0">
              <a:buNone/>
            </a:pPr>
            <a:endParaRPr lang="en-US" dirty="0"/>
          </a:p>
          <a:p>
            <a:pPr lvl="1">
              <a:buFont typeface="Arial" panose="020B0604020202020204" pitchFamily="34" charset="0"/>
              <a:buChar char="•"/>
            </a:pPr>
            <a:r>
              <a:rPr lang="en-US" sz="3200" dirty="0"/>
              <a:t>Developed Scripting Engine to extract user profile attributes and generate scripts.</a:t>
            </a:r>
          </a:p>
          <a:p>
            <a:pPr lvl="1">
              <a:buFont typeface="Arial" panose="020B0604020202020204" pitchFamily="34" charset="0"/>
              <a:buChar char="•"/>
            </a:pPr>
            <a:r>
              <a:rPr lang="en-US" sz="3200" dirty="0"/>
              <a:t>Developed module to schedule user behaviour simulations within the sandbox.</a:t>
            </a:r>
          </a:p>
          <a:p>
            <a:pPr marL="457200" lvl="1" indent="0">
              <a:buNone/>
            </a:pPr>
            <a:endParaRPr lang="en-US" sz="3200" dirty="0"/>
          </a:p>
          <a:p>
            <a:pPr marL="457200" lvl="1" indent="0">
              <a:buNone/>
            </a:pPr>
            <a:r>
              <a:rPr lang="en-US" dirty="0"/>
              <a:t> </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3208257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8" name="Content Placeholder 7" descr="A diagram of a flowchart&#10;&#10;Description automatically generated">
            <a:extLst>
              <a:ext uri="{FF2B5EF4-FFF2-40B4-BE49-F238E27FC236}">
                <a16:creationId xmlns:a16="http://schemas.microsoft.com/office/drawing/2014/main" id="{0C1308BC-1307-22D7-A176-68557ED22D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828799"/>
            <a:ext cx="9601200" cy="3943543"/>
          </a:xfrm>
          <a:ln>
            <a:solidFill>
              <a:schemeClr val="tx1"/>
            </a:solidFill>
          </a:ln>
        </p:spPr>
      </p:pic>
    </p:spTree>
    <p:extLst>
      <p:ext uri="{BB962C8B-B14F-4D97-AF65-F5344CB8AC3E}">
        <p14:creationId xmlns:p14="http://schemas.microsoft.com/office/powerpoint/2010/main" val="1105599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Completed User Profile</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7" name="Picture 6">
            <a:extLst>
              <a:ext uri="{FF2B5EF4-FFF2-40B4-BE49-F238E27FC236}">
                <a16:creationId xmlns:a16="http://schemas.microsoft.com/office/drawing/2014/main" id="{D9B722C3-5214-EA54-6041-6C4C6F0BF9F5}"/>
              </a:ext>
            </a:extLst>
          </p:cNvPr>
          <p:cNvPicPr>
            <a:picLocks noChangeAspect="1"/>
          </p:cNvPicPr>
          <p:nvPr/>
        </p:nvPicPr>
        <p:blipFill>
          <a:blip r:embed="rId2"/>
          <a:stretch>
            <a:fillRect/>
          </a:stretch>
        </p:blipFill>
        <p:spPr>
          <a:xfrm>
            <a:off x="533401" y="1256366"/>
            <a:ext cx="5202051" cy="4343867"/>
          </a:xfrm>
          <a:prstGeom prst="rect">
            <a:avLst/>
          </a:prstGeom>
        </p:spPr>
      </p:pic>
      <p:pic>
        <p:nvPicPr>
          <p:cNvPr id="11" name="Picture 10">
            <a:extLst>
              <a:ext uri="{FF2B5EF4-FFF2-40B4-BE49-F238E27FC236}">
                <a16:creationId xmlns:a16="http://schemas.microsoft.com/office/drawing/2014/main" id="{FA869277-1D2B-EACF-672B-77F84308C8ED}"/>
              </a:ext>
            </a:extLst>
          </p:cNvPr>
          <p:cNvPicPr>
            <a:picLocks noChangeAspect="1"/>
          </p:cNvPicPr>
          <p:nvPr/>
        </p:nvPicPr>
        <p:blipFill>
          <a:blip r:embed="rId3"/>
          <a:stretch>
            <a:fillRect/>
          </a:stretch>
        </p:blipFill>
        <p:spPr>
          <a:xfrm>
            <a:off x="6705600" y="1257066"/>
            <a:ext cx="5202051" cy="4343868"/>
          </a:xfrm>
          <a:prstGeom prst="rect">
            <a:avLst/>
          </a:prstGeom>
        </p:spPr>
      </p:pic>
    </p:spTree>
    <p:extLst>
      <p:ext uri="{BB962C8B-B14F-4D97-AF65-F5344CB8AC3E}">
        <p14:creationId xmlns:p14="http://schemas.microsoft.com/office/powerpoint/2010/main" val="37212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a:p>
            <a:endParaRPr lang="en-US" sz="1800" b="0" dirty="0">
              <a:solidFill>
                <a:schemeClr val="tx1"/>
              </a:solidFill>
            </a:endParaRPr>
          </a:p>
        </p:txBody>
      </p:sp>
      <p:sp>
        <p:nvSpPr>
          <p:cNvPr id="10" name="Title 4">
            <a:extLst>
              <a:ext uri="{FF2B5EF4-FFF2-40B4-BE49-F238E27FC236}">
                <a16:creationId xmlns:a16="http://schemas.microsoft.com/office/drawing/2014/main" id="{22F6FBBB-4C77-4A4B-BE54-96D3B0DF3BB7}"/>
              </a:ext>
            </a:extLst>
          </p:cNvPr>
          <p:cNvSpPr>
            <a:spLocks noGrp="1"/>
          </p:cNvSpPr>
          <p:nvPr/>
        </p:nvSpPr>
        <p:spPr>
          <a:xfrm>
            <a:off x="304800" y="152401"/>
            <a:ext cx="115824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Scripting Engine</a:t>
            </a:r>
          </a:p>
        </p:txBody>
      </p:sp>
      <p:sp>
        <p:nvSpPr>
          <p:cNvPr id="2" name="Content Placeholder 5">
            <a:extLst>
              <a:ext uri="{FF2B5EF4-FFF2-40B4-BE49-F238E27FC236}">
                <a16:creationId xmlns:a16="http://schemas.microsoft.com/office/drawing/2014/main" id="{0C7454E6-66FC-4693-0331-FCED1712BA9A}"/>
              </a:ext>
            </a:extLst>
          </p:cNvPr>
          <p:cNvSpPr>
            <a:spLocks noGrp="1"/>
          </p:cNvSpPr>
          <p:nvPr>
            <p:ph idx="1"/>
          </p:nvPr>
        </p:nvSpPr>
        <p:spPr>
          <a:xfrm>
            <a:off x="685800" y="1127125"/>
            <a:ext cx="10972800" cy="1219200"/>
          </a:xfrm>
        </p:spPr>
        <p:txBody>
          <a:bodyPr>
            <a:noAutofit/>
          </a:bodyPr>
          <a:lstStyle/>
          <a:p>
            <a:r>
              <a:rPr lang="en-US" dirty="0"/>
              <a:t>Automates the creation and execution of scripts to simulate realistic user behaviour within the sandbox environment.</a:t>
            </a:r>
          </a:p>
        </p:txBody>
      </p:sp>
      <p:pic>
        <p:nvPicPr>
          <p:cNvPr id="5" name="Picture 4">
            <a:extLst>
              <a:ext uri="{FF2B5EF4-FFF2-40B4-BE49-F238E27FC236}">
                <a16:creationId xmlns:a16="http://schemas.microsoft.com/office/drawing/2014/main" id="{4B8034A2-167C-1562-4C89-205F3973FB63}"/>
              </a:ext>
            </a:extLst>
          </p:cNvPr>
          <p:cNvPicPr>
            <a:picLocks noChangeAspect="1"/>
          </p:cNvPicPr>
          <p:nvPr/>
        </p:nvPicPr>
        <p:blipFill>
          <a:blip r:embed="rId2"/>
          <a:stretch>
            <a:fillRect/>
          </a:stretch>
        </p:blipFill>
        <p:spPr>
          <a:xfrm>
            <a:off x="3318505" y="2438400"/>
            <a:ext cx="5444223" cy="3379537"/>
          </a:xfrm>
          <a:prstGeom prst="rect">
            <a:avLst/>
          </a:prstGeom>
          <a:ln>
            <a:solidFill>
              <a:schemeClr val="tx1"/>
            </a:solidFill>
          </a:ln>
        </p:spPr>
      </p:pic>
    </p:spTree>
    <p:extLst>
      <p:ext uri="{BB962C8B-B14F-4D97-AF65-F5344CB8AC3E}">
        <p14:creationId xmlns:p14="http://schemas.microsoft.com/office/powerpoint/2010/main" val="4292958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Scripting Engine Workflow</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219200"/>
            <a:ext cx="11049000" cy="5029200"/>
          </a:xfrm>
        </p:spPr>
        <p:txBody>
          <a:bodyPr>
            <a:normAutofit/>
          </a:bodyPr>
          <a:lstStyle/>
          <a:p>
            <a:pPr marL="0" indent="0">
              <a:buNone/>
            </a:pPr>
            <a:endParaRPr lang="en-US" dirty="0"/>
          </a:p>
          <a:p>
            <a:pPr lvl="1">
              <a:buFont typeface="Arial" panose="020B0604020202020204" pitchFamily="34" charset="0"/>
              <a:buChar char="•"/>
            </a:pPr>
            <a:r>
              <a:rPr lang="en-US" sz="3200" dirty="0"/>
              <a:t>Extracts User Profile Attributes</a:t>
            </a:r>
          </a:p>
          <a:p>
            <a:pPr lvl="1">
              <a:buFont typeface="Arial" panose="020B0604020202020204" pitchFamily="34" charset="0"/>
              <a:buChar char="•"/>
            </a:pPr>
            <a:r>
              <a:rPr lang="en-US" sz="3200" dirty="0"/>
              <a:t>Updates Scripts Dynamically</a:t>
            </a:r>
          </a:p>
          <a:p>
            <a:pPr lvl="1">
              <a:buFont typeface="Arial" panose="020B0604020202020204" pitchFamily="34" charset="0"/>
              <a:buChar char="•"/>
            </a:pPr>
            <a:r>
              <a:rPr lang="en-US" sz="3200" dirty="0"/>
              <a:t>Generates a Simulation Schedule</a:t>
            </a:r>
          </a:p>
          <a:p>
            <a:pPr lvl="1">
              <a:buFont typeface="Arial" panose="020B0604020202020204" pitchFamily="34" charset="0"/>
              <a:buChar char="•"/>
            </a:pPr>
            <a:r>
              <a:rPr lang="en-US" sz="3200" dirty="0"/>
              <a:t>Automates Execution in Sandbox</a:t>
            </a:r>
          </a:p>
          <a:p>
            <a:pPr marL="457200" lvl="1" indent="0">
              <a:buNone/>
            </a:pPr>
            <a:r>
              <a:rPr lang="en-US" dirty="0"/>
              <a:t> </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1214430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GAN Model Training</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6" name="Picture 5">
            <a:extLst>
              <a:ext uri="{FF2B5EF4-FFF2-40B4-BE49-F238E27FC236}">
                <a16:creationId xmlns:a16="http://schemas.microsoft.com/office/drawing/2014/main" id="{1A7E1B48-A6BE-60C2-6B28-E94A07A75C76}"/>
              </a:ext>
            </a:extLst>
          </p:cNvPr>
          <p:cNvPicPr>
            <a:picLocks noChangeAspect="1"/>
          </p:cNvPicPr>
          <p:nvPr/>
        </p:nvPicPr>
        <p:blipFill>
          <a:blip r:embed="rId2"/>
          <a:stretch>
            <a:fillRect/>
          </a:stretch>
        </p:blipFill>
        <p:spPr>
          <a:xfrm>
            <a:off x="6934200" y="1460408"/>
            <a:ext cx="4343400" cy="3937183"/>
          </a:xfrm>
          <a:prstGeom prst="rect">
            <a:avLst/>
          </a:prstGeom>
        </p:spPr>
      </p:pic>
      <p:sp>
        <p:nvSpPr>
          <p:cNvPr id="7" name="Content Placeholder 5">
            <a:extLst>
              <a:ext uri="{FF2B5EF4-FFF2-40B4-BE49-F238E27FC236}">
                <a16:creationId xmlns:a16="http://schemas.microsoft.com/office/drawing/2014/main" id="{1287B7AA-E451-61FA-2003-773F98DF9D63}"/>
              </a:ext>
            </a:extLst>
          </p:cNvPr>
          <p:cNvSpPr>
            <a:spLocks noGrp="1"/>
          </p:cNvSpPr>
          <p:nvPr>
            <p:ph idx="1"/>
          </p:nvPr>
        </p:nvSpPr>
        <p:spPr>
          <a:xfrm>
            <a:off x="304800" y="1219200"/>
            <a:ext cx="11049000" cy="4953000"/>
          </a:xfrm>
        </p:spPr>
        <p:txBody>
          <a:bodyPr>
            <a:normAutofit fontScale="85000" lnSpcReduction="20000"/>
          </a:bodyPr>
          <a:lstStyle/>
          <a:p>
            <a:pPr marL="0" indent="0">
              <a:buNone/>
            </a:pPr>
            <a:endParaRPr lang="en-US" dirty="0"/>
          </a:p>
          <a:p>
            <a:pPr lvl="1">
              <a:buFont typeface="Arial" panose="020B0604020202020204" pitchFamily="34" charset="0"/>
              <a:buChar char="•"/>
            </a:pPr>
            <a:r>
              <a:rPr lang="en-US" sz="3200" dirty="0"/>
              <a:t>Model Architecture</a:t>
            </a:r>
          </a:p>
          <a:p>
            <a:pPr lvl="2"/>
            <a:r>
              <a:rPr lang="en-US" sz="2200" b="1" dirty="0"/>
              <a:t>Generator:</a:t>
            </a:r>
            <a:r>
              <a:rPr lang="en-US" sz="2200" dirty="0"/>
              <a:t> 4-layer Fully Connected                                                                                                                        (</a:t>
            </a:r>
            <a:r>
              <a:rPr lang="en-US" sz="2200" dirty="0" err="1"/>
              <a:t>LeakyReLU</a:t>
            </a:r>
            <a:r>
              <a:rPr lang="en-US" sz="2200" dirty="0"/>
              <a:t>, Tanh Output)</a:t>
            </a:r>
          </a:p>
          <a:p>
            <a:pPr marL="914400" lvl="2" indent="0">
              <a:buNone/>
            </a:pPr>
            <a:endParaRPr lang="en-US" sz="2200" dirty="0"/>
          </a:p>
          <a:p>
            <a:pPr lvl="2"/>
            <a:r>
              <a:rPr lang="en-US" sz="2200" b="1" dirty="0"/>
              <a:t>Discriminator:</a:t>
            </a:r>
            <a:r>
              <a:rPr lang="en-US" sz="2200" dirty="0"/>
              <a:t> 4-layer Fully Connected                                                                                                                (Dropout 0.3, Sigmoid Output)</a:t>
            </a:r>
          </a:p>
          <a:p>
            <a:pPr lvl="1">
              <a:buFont typeface="Arial" panose="020B0604020202020204" pitchFamily="34" charset="0"/>
              <a:buChar char="•"/>
            </a:pPr>
            <a:endParaRPr lang="en-US" sz="3200" dirty="0"/>
          </a:p>
          <a:p>
            <a:pPr lvl="1">
              <a:buFont typeface="Arial" panose="020B0604020202020204" pitchFamily="34" charset="0"/>
              <a:buChar char="•"/>
            </a:pPr>
            <a:r>
              <a:rPr lang="en-US" sz="3200" dirty="0"/>
              <a:t>Training Setup</a:t>
            </a:r>
          </a:p>
          <a:p>
            <a:pPr lvl="2"/>
            <a:r>
              <a:rPr lang="en-US" sz="2000" b="1" dirty="0"/>
              <a:t>Latent Dimension:</a:t>
            </a:r>
            <a:r>
              <a:rPr lang="en-US" sz="2000" dirty="0"/>
              <a:t> 100</a:t>
            </a:r>
          </a:p>
          <a:p>
            <a:pPr lvl="2"/>
            <a:r>
              <a:rPr lang="en-US" sz="2000" b="1" dirty="0"/>
              <a:t>Batch Size:</a:t>
            </a:r>
            <a:r>
              <a:rPr lang="en-US" sz="2000" dirty="0"/>
              <a:t> 64</a:t>
            </a:r>
          </a:p>
          <a:p>
            <a:pPr lvl="2"/>
            <a:r>
              <a:rPr lang="en-US" sz="2000" b="1" dirty="0"/>
              <a:t>Epochs Trained:</a:t>
            </a:r>
            <a:r>
              <a:rPr lang="en-US" sz="2000" dirty="0"/>
              <a:t> 1800</a:t>
            </a:r>
          </a:p>
          <a:p>
            <a:pPr lvl="2"/>
            <a:r>
              <a:rPr lang="en-US" sz="2000" b="1" dirty="0"/>
              <a:t>Optimizers:</a:t>
            </a:r>
            <a:r>
              <a:rPr lang="en-US" sz="2000" dirty="0"/>
              <a:t> Adam (G: </a:t>
            </a:r>
            <a:r>
              <a:rPr lang="en-US" sz="2000" b="1" dirty="0"/>
              <a:t>0.0002</a:t>
            </a:r>
            <a:r>
              <a:rPr lang="en-US" sz="2000" dirty="0"/>
              <a:t>, D: </a:t>
            </a:r>
            <a:r>
              <a:rPr lang="en-US" sz="2000" b="1" dirty="0"/>
              <a:t>0.0001</a:t>
            </a:r>
            <a:r>
              <a:rPr lang="en-US" sz="2000" dirty="0"/>
              <a:t>)</a:t>
            </a:r>
            <a:endParaRPr lang="en-US" sz="2800" dirty="0"/>
          </a:p>
          <a:p>
            <a:pPr marL="914400" lvl="2" indent="0">
              <a:buNone/>
            </a:pPr>
            <a:endParaRPr lang="en-US" sz="2800" dirty="0"/>
          </a:p>
          <a:p>
            <a:pPr marL="457200" lvl="1" indent="0">
              <a:buNone/>
            </a:pPr>
            <a:endParaRPr lang="en-US" sz="3200" dirty="0"/>
          </a:p>
          <a:p>
            <a:pPr marL="457200" lvl="1" indent="0">
              <a:buNone/>
            </a:pPr>
            <a:r>
              <a:rPr lang="en-US" dirty="0"/>
              <a:t> </a:t>
            </a:r>
          </a:p>
        </p:txBody>
      </p:sp>
    </p:spTree>
    <p:extLst>
      <p:ext uri="{BB962C8B-B14F-4D97-AF65-F5344CB8AC3E}">
        <p14:creationId xmlns:p14="http://schemas.microsoft.com/office/powerpoint/2010/main" val="2474579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37004-0AB0-444C-A6A2-C1540AA4C6F4}"/>
              </a:ext>
            </a:extLst>
          </p:cNvPr>
          <p:cNvSpPr>
            <a:spLocks noGrp="1"/>
          </p:cNvSpPr>
          <p:nvPr>
            <p:ph type="title"/>
          </p:nvPr>
        </p:nvSpPr>
        <p:spPr/>
        <p:txBody>
          <a:bodyPr/>
          <a:lstStyle/>
          <a:p>
            <a:r>
              <a:rPr lang="en-LK" dirty="0"/>
              <a:t>Overall System Diagram</a:t>
            </a:r>
          </a:p>
        </p:txBody>
      </p:sp>
      <p:pic>
        <p:nvPicPr>
          <p:cNvPr id="5" name="Content Placeholder 4" descr="A diagram of a company&#10;&#10;Description automatically generated">
            <a:extLst>
              <a:ext uri="{FF2B5EF4-FFF2-40B4-BE49-F238E27FC236}">
                <a16:creationId xmlns:a16="http://schemas.microsoft.com/office/drawing/2014/main" id="{CC093BE8-8062-6547-840B-41A8992A53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648" y="1579418"/>
            <a:ext cx="11684000" cy="4671209"/>
          </a:xfrm>
        </p:spPr>
      </p:pic>
    </p:spTree>
    <p:extLst>
      <p:ext uri="{BB962C8B-B14F-4D97-AF65-F5344CB8AC3E}">
        <p14:creationId xmlns:p14="http://schemas.microsoft.com/office/powerpoint/2010/main" val="1042313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Generator &amp; Discriminator Loss</a:t>
            </a:r>
          </a:p>
        </p:txBody>
      </p:sp>
      <p:pic>
        <p:nvPicPr>
          <p:cNvPr id="3" name="Content Placeholder 2">
            <a:extLst>
              <a:ext uri="{FF2B5EF4-FFF2-40B4-BE49-F238E27FC236}">
                <a16:creationId xmlns:a16="http://schemas.microsoft.com/office/drawing/2014/main" id="{3CF16341-FE58-CC41-8F77-C5DF47B27673}"/>
              </a:ext>
            </a:extLst>
          </p:cNvPr>
          <p:cNvPicPr>
            <a:picLocks noGrp="1" noChangeAspect="1"/>
          </p:cNvPicPr>
          <p:nvPr>
            <p:ph idx="1"/>
          </p:nvPr>
        </p:nvPicPr>
        <p:blipFill>
          <a:blip r:embed="rId2"/>
          <a:stretch>
            <a:fillRect/>
          </a:stretch>
        </p:blipFill>
        <p:spPr>
          <a:xfrm>
            <a:off x="2442029" y="1295400"/>
            <a:ext cx="7307942" cy="4038600"/>
          </a:xfrm>
          <a:ln>
            <a:solidFill>
              <a:schemeClr val="tx1"/>
            </a:solidFill>
          </a:ln>
        </p:spPr>
      </p:pic>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2877579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a:p>
            <a:endParaRPr lang="en-US" sz="1800" b="0" dirty="0">
              <a:solidFill>
                <a:schemeClr val="tx1"/>
              </a:solidFill>
            </a:endParaRPr>
          </a:p>
        </p:txBody>
      </p:sp>
      <p:sp>
        <p:nvSpPr>
          <p:cNvPr id="10" name="Title 4">
            <a:extLst>
              <a:ext uri="{FF2B5EF4-FFF2-40B4-BE49-F238E27FC236}">
                <a16:creationId xmlns:a16="http://schemas.microsoft.com/office/drawing/2014/main" id="{22F6FBBB-4C77-4A4B-BE54-96D3B0DF3BB7}"/>
              </a:ext>
            </a:extLst>
          </p:cNvPr>
          <p:cNvSpPr>
            <a:spLocks noGrp="1"/>
          </p:cNvSpPr>
          <p:nvPr/>
        </p:nvSpPr>
        <p:spPr>
          <a:xfrm>
            <a:off x="304800" y="152401"/>
            <a:ext cx="115824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Kolmogorov-Smirnov (KS) Test</a:t>
            </a:r>
          </a:p>
        </p:txBody>
      </p:sp>
      <p:pic>
        <p:nvPicPr>
          <p:cNvPr id="6" name="Picture 5">
            <a:extLst>
              <a:ext uri="{FF2B5EF4-FFF2-40B4-BE49-F238E27FC236}">
                <a16:creationId xmlns:a16="http://schemas.microsoft.com/office/drawing/2014/main" id="{E57AC1EE-E9F6-E317-4276-A41CFC9F1027}"/>
              </a:ext>
            </a:extLst>
          </p:cNvPr>
          <p:cNvPicPr>
            <a:picLocks noChangeAspect="1"/>
          </p:cNvPicPr>
          <p:nvPr/>
        </p:nvPicPr>
        <p:blipFill>
          <a:blip r:embed="rId2"/>
          <a:stretch>
            <a:fillRect/>
          </a:stretch>
        </p:blipFill>
        <p:spPr>
          <a:xfrm>
            <a:off x="3505200" y="944563"/>
            <a:ext cx="5181600" cy="4828926"/>
          </a:xfrm>
          <a:prstGeom prst="rect">
            <a:avLst/>
          </a:prstGeom>
        </p:spPr>
      </p:pic>
    </p:spTree>
    <p:extLst>
      <p:ext uri="{BB962C8B-B14F-4D97-AF65-F5344CB8AC3E}">
        <p14:creationId xmlns:p14="http://schemas.microsoft.com/office/powerpoint/2010/main" val="766838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CTGAN Model Training</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3" name="Picture 2">
            <a:extLst>
              <a:ext uri="{FF2B5EF4-FFF2-40B4-BE49-F238E27FC236}">
                <a16:creationId xmlns:a16="http://schemas.microsoft.com/office/drawing/2014/main" id="{C1B7A411-1750-2B93-766A-A56DE2C9AA3D}"/>
              </a:ext>
            </a:extLst>
          </p:cNvPr>
          <p:cNvPicPr>
            <a:picLocks noChangeAspect="1"/>
          </p:cNvPicPr>
          <p:nvPr/>
        </p:nvPicPr>
        <p:blipFill>
          <a:blip r:embed="rId2"/>
          <a:stretch>
            <a:fillRect/>
          </a:stretch>
        </p:blipFill>
        <p:spPr>
          <a:xfrm>
            <a:off x="6553200" y="1381673"/>
            <a:ext cx="4791744" cy="1657581"/>
          </a:xfrm>
          <a:prstGeom prst="rect">
            <a:avLst/>
          </a:prstGeom>
        </p:spPr>
      </p:pic>
      <p:pic>
        <p:nvPicPr>
          <p:cNvPr id="10" name="Picture 9">
            <a:extLst>
              <a:ext uri="{FF2B5EF4-FFF2-40B4-BE49-F238E27FC236}">
                <a16:creationId xmlns:a16="http://schemas.microsoft.com/office/drawing/2014/main" id="{CB7B8FAB-A316-6477-3191-19B5901EA73A}"/>
              </a:ext>
            </a:extLst>
          </p:cNvPr>
          <p:cNvPicPr>
            <a:picLocks noChangeAspect="1"/>
          </p:cNvPicPr>
          <p:nvPr/>
        </p:nvPicPr>
        <p:blipFill>
          <a:blip r:embed="rId3"/>
          <a:stretch>
            <a:fillRect/>
          </a:stretch>
        </p:blipFill>
        <p:spPr>
          <a:xfrm>
            <a:off x="745222" y="1360205"/>
            <a:ext cx="4791744" cy="1695687"/>
          </a:xfrm>
          <a:prstGeom prst="rect">
            <a:avLst/>
          </a:prstGeom>
        </p:spPr>
      </p:pic>
      <p:pic>
        <p:nvPicPr>
          <p:cNvPr id="13" name="Picture 12">
            <a:extLst>
              <a:ext uri="{FF2B5EF4-FFF2-40B4-BE49-F238E27FC236}">
                <a16:creationId xmlns:a16="http://schemas.microsoft.com/office/drawing/2014/main" id="{C3971349-A741-B44F-BE04-F42C330FB099}"/>
              </a:ext>
            </a:extLst>
          </p:cNvPr>
          <p:cNvPicPr>
            <a:picLocks noChangeAspect="1"/>
          </p:cNvPicPr>
          <p:nvPr/>
        </p:nvPicPr>
        <p:blipFill>
          <a:blip r:embed="rId4"/>
          <a:stretch>
            <a:fillRect/>
          </a:stretch>
        </p:blipFill>
        <p:spPr>
          <a:xfrm>
            <a:off x="534239" y="4325289"/>
            <a:ext cx="11123521" cy="1502211"/>
          </a:xfrm>
          <a:prstGeom prst="rect">
            <a:avLst/>
          </a:prstGeom>
        </p:spPr>
      </p:pic>
      <p:sp>
        <p:nvSpPr>
          <p:cNvPr id="14" name="Arrow: Down 13">
            <a:extLst>
              <a:ext uri="{FF2B5EF4-FFF2-40B4-BE49-F238E27FC236}">
                <a16:creationId xmlns:a16="http://schemas.microsoft.com/office/drawing/2014/main" id="{6D277019-43C8-81CD-EABA-CE07DC2DDDFD}"/>
              </a:ext>
            </a:extLst>
          </p:cNvPr>
          <p:cNvSpPr/>
          <p:nvPr/>
        </p:nvSpPr>
        <p:spPr>
          <a:xfrm>
            <a:off x="5814308" y="3200400"/>
            <a:ext cx="664983" cy="990600"/>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976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Evaluating the Generated Data</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143000"/>
            <a:ext cx="11811000" cy="4038600"/>
          </a:xfrm>
        </p:spPr>
        <p:txBody>
          <a:bodyPr>
            <a:normAutofit/>
          </a:bodyPr>
          <a:lstStyle/>
          <a:p>
            <a:pPr>
              <a:lnSpc>
                <a:spcPct val="150000"/>
              </a:lnSpc>
            </a:pPr>
            <a:r>
              <a:rPr lang="en-US" b="1" dirty="0" err="1"/>
              <a:t>KSComplement</a:t>
            </a:r>
            <a:r>
              <a:rPr lang="en-US" b="1" dirty="0"/>
              <a:t> (Mean) </a:t>
            </a:r>
            <a:r>
              <a:rPr lang="en-US" dirty="0"/>
              <a:t>: - Similarity of continuous distributions.</a:t>
            </a:r>
          </a:p>
          <a:p>
            <a:pPr>
              <a:lnSpc>
                <a:spcPct val="150000"/>
              </a:lnSpc>
            </a:pPr>
            <a:r>
              <a:rPr lang="en-US" b="1" dirty="0" err="1"/>
              <a:t>TVComplement</a:t>
            </a:r>
            <a:r>
              <a:rPr lang="en-US" b="1" dirty="0"/>
              <a:t> (Mean) </a:t>
            </a:r>
            <a:r>
              <a:rPr lang="en-US" dirty="0"/>
              <a:t>: - Similarity of categorical distributions.</a:t>
            </a:r>
          </a:p>
          <a:p>
            <a:pPr>
              <a:lnSpc>
                <a:spcPct val="150000"/>
              </a:lnSpc>
            </a:pPr>
            <a:r>
              <a:rPr lang="en-US" b="1" dirty="0" err="1"/>
              <a:t>CorrelationSimilarity</a:t>
            </a:r>
            <a:r>
              <a:rPr lang="en-US" dirty="0"/>
              <a:t> :- Similarity of pairwise correlations.</a:t>
            </a:r>
          </a:p>
          <a:p>
            <a:pPr>
              <a:lnSpc>
                <a:spcPct val="150000"/>
              </a:lnSpc>
            </a:pPr>
            <a:r>
              <a:rPr lang="en-US" b="1" dirty="0" err="1"/>
              <a:t>CategoricalCoverage</a:t>
            </a:r>
            <a:r>
              <a:rPr lang="en-US" b="1" dirty="0"/>
              <a:t> (Mean) </a:t>
            </a:r>
            <a:r>
              <a:rPr lang="en-US" dirty="0"/>
              <a:t>:- Shows generated data includes all the categories in the real data.</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8" name="Picture 7">
            <a:extLst>
              <a:ext uri="{FF2B5EF4-FFF2-40B4-BE49-F238E27FC236}">
                <a16:creationId xmlns:a16="http://schemas.microsoft.com/office/drawing/2014/main" id="{3E0672AF-4D8E-4324-8FAA-4B377B63FDAB}"/>
              </a:ext>
            </a:extLst>
          </p:cNvPr>
          <p:cNvPicPr>
            <a:picLocks noChangeAspect="1"/>
          </p:cNvPicPr>
          <p:nvPr/>
        </p:nvPicPr>
        <p:blipFill>
          <a:blip r:embed="rId2"/>
          <a:stretch>
            <a:fillRect/>
          </a:stretch>
        </p:blipFill>
        <p:spPr>
          <a:xfrm>
            <a:off x="3506888" y="5227638"/>
            <a:ext cx="4613457" cy="868415"/>
          </a:xfrm>
          <a:prstGeom prst="rect">
            <a:avLst/>
          </a:prstGeom>
        </p:spPr>
      </p:pic>
    </p:spTree>
    <p:extLst>
      <p:ext uri="{BB962C8B-B14F-4D97-AF65-F5344CB8AC3E}">
        <p14:creationId xmlns:p14="http://schemas.microsoft.com/office/powerpoint/2010/main" val="929256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Next Steps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219200"/>
            <a:ext cx="11049000" cy="5029200"/>
          </a:xfrm>
        </p:spPr>
        <p:txBody>
          <a:bodyPr>
            <a:normAutofit/>
          </a:bodyPr>
          <a:lstStyle/>
          <a:p>
            <a:pPr marL="0" indent="0">
              <a:buNone/>
            </a:pPr>
            <a:endParaRPr lang="en-US" dirty="0"/>
          </a:p>
          <a:p>
            <a:pPr lvl="1">
              <a:lnSpc>
                <a:spcPct val="150000"/>
              </a:lnSpc>
              <a:buFont typeface="Arial" panose="020B0604020202020204" pitchFamily="34" charset="0"/>
              <a:buChar char="•"/>
            </a:pPr>
            <a:r>
              <a:rPr lang="en-US" sz="3200" dirty="0"/>
              <a:t>Fully automate the user behaviour simulation.</a:t>
            </a:r>
          </a:p>
          <a:p>
            <a:pPr lvl="1">
              <a:lnSpc>
                <a:spcPct val="150000"/>
              </a:lnSpc>
              <a:buFont typeface="Arial" panose="020B0604020202020204" pitchFamily="34" charset="0"/>
              <a:buChar char="•"/>
            </a:pPr>
            <a:r>
              <a:rPr lang="en-US" sz="3200" dirty="0"/>
              <a:t>Implement more user behaviour activities.</a:t>
            </a:r>
            <a:r>
              <a:rPr lang="en-US" dirty="0"/>
              <a:t> </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493694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4842A7-96DF-6AF1-B256-F8D8ED848F4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IT21261664</a:t>
            </a:r>
            <a:r>
              <a:rPr lang="en-US" dirty="0">
                <a:solidFill>
                  <a:schemeClr val="tx1"/>
                </a:solidFill>
              </a:rPr>
              <a:t>   |   Dias M.A.S.S.A</a:t>
            </a:r>
            <a:r>
              <a:rPr lang="en-US" b="1" dirty="0">
                <a:solidFill>
                  <a:schemeClr val="tx1"/>
                </a:solidFill>
              </a:rPr>
              <a:t>   </a:t>
            </a:r>
            <a:r>
              <a:rPr lang="en-US" dirty="0">
                <a:solidFill>
                  <a:schemeClr val="tx1"/>
                </a:solidFill>
              </a:rPr>
              <a:t>| 24-25J-025   </a:t>
            </a:r>
          </a:p>
        </p:txBody>
      </p:sp>
      <p:sp>
        <p:nvSpPr>
          <p:cNvPr id="6" name="Title 4">
            <a:extLst>
              <a:ext uri="{FF2B5EF4-FFF2-40B4-BE49-F238E27FC236}">
                <a16:creationId xmlns:a16="http://schemas.microsoft.com/office/drawing/2014/main" id="{EBA67BA5-7CB6-64E4-3FC2-E790449F1E8C}"/>
              </a:ext>
            </a:extLst>
          </p:cNvPr>
          <p:cNvSpPr>
            <a:spLocks noGrp="1"/>
          </p:cNvSpPr>
          <p:nvPr>
            <p:ph type="title"/>
          </p:nvPr>
        </p:nvSpPr>
        <p:spPr>
          <a:xfrm>
            <a:off x="304800" y="304800"/>
            <a:ext cx="11582400" cy="828256"/>
          </a:xfrm>
        </p:spPr>
        <p:txBody>
          <a:bodyPr>
            <a:normAutofit fontScale="90000"/>
          </a:bodyPr>
          <a:lstStyle/>
          <a:p>
            <a:pPr algn="l"/>
            <a:r>
              <a:rPr lang="en-US" b="1" dirty="0"/>
              <a:t>References</a:t>
            </a:r>
            <a:br>
              <a:rPr lang="en-US" dirty="0"/>
            </a:br>
            <a:endParaRPr lang="en-US" dirty="0"/>
          </a:p>
        </p:txBody>
      </p:sp>
      <p:sp>
        <p:nvSpPr>
          <p:cNvPr id="7" name="Rectangle 1">
            <a:extLst>
              <a:ext uri="{FF2B5EF4-FFF2-40B4-BE49-F238E27FC236}">
                <a16:creationId xmlns:a16="http://schemas.microsoft.com/office/drawing/2014/main" id="{45D9C925-B2D5-CE19-A237-D9D473C32EC1}"/>
              </a:ext>
            </a:extLst>
          </p:cNvPr>
          <p:cNvSpPr>
            <a:spLocks noChangeArrowheads="1"/>
          </p:cNvSpPr>
          <p:nvPr/>
        </p:nvSpPr>
        <p:spPr bwMode="auto">
          <a:xfrm>
            <a:off x="1181100" y="1133056"/>
            <a:ext cx="98298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S. Liu, P. Feng, S. Wang, K. Sun, and J. Cao, “Enhancing malware analysis sandboxes with emulated user behavior,”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Comput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Secur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115, no. 102613, p. 102613, 2022.</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dirty="0"/>
              <a:t>[2] C. Xie et al., “</a:t>
            </a:r>
            <a:r>
              <a:rPr lang="en-US" dirty="0" err="1"/>
              <a:t>EnvFaker</a:t>
            </a:r>
            <a:r>
              <a:rPr lang="en-US" dirty="0"/>
              <a:t>: A method to reinforce Linux sandbox based on tracer, filter and emulator against environmental-sensitive malware,” in _2021 IEEE 20th International Conference on Trust, Security and Privacy in Computing and Communications (</a:t>
            </a:r>
            <a:r>
              <a:rPr lang="en-US" dirty="0" err="1"/>
              <a:t>TrustCom</a:t>
            </a:r>
            <a:r>
              <a:rPr lang="en-US" dirty="0"/>
              <a:t>), 2021.</a:t>
            </a:r>
          </a:p>
          <a:p>
            <a:pPr eaLnBrk="0" fontAlgn="base" hangingPunct="0">
              <a:spcBef>
                <a:spcPct val="0"/>
              </a:spcBef>
              <a:spcAft>
                <a:spcPct val="0"/>
              </a:spcAft>
            </a:pPr>
            <a:endParaRPr lang="en-US" dirty="0"/>
          </a:p>
          <a:p>
            <a:pPr eaLnBrk="0" fontAlgn="base" hangingPunct="0">
              <a:spcBef>
                <a:spcPct val="0"/>
              </a:spcBef>
              <a:spcAft>
                <a:spcPct val="0"/>
              </a:spcAft>
            </a:pPr>
            <a:r>
              <a:rPr lang="en-US" dirty="0"/>
              <a:t>[3] L. Wang et al., “User behavior simulation with large language model based agents,” </a:t>
            </a:r>
            <a:r>
              <a:rPr lang="en-US" dirty="0" err="1"/>
              <a:t>arXiv</a:t>
            </a:r>
            <a:r>
              <a:rPr lang="en-US" dirty="0"/>
              <a:t> [cs.IR], 2023.</a:t>
            </a:r>
          </a:p>
          <a:p>
            <a:pPr marL="171450" indent="-171450" eaLnBrk="0" fontAlgn="base" hangingPunct="0">
              <a:spcBef>
                <a:spcPct val="0"/>
              </a:spcBef>
              <a:spcAft>
                <a:spcPct val="0"/>
              </a:spcAft>
              <a:buFont typeface="Arial" panose="020B0604020202020204" pitchFamily="34" charset="0"/>
              <a:buChar char="•"/>
            </a:pPr>
            <a:endParaRPr lang="en-US" dirty="0"/>
          </a:p>
          <a:p>
            <a:pPr eaLnBrk="0" fontAlgn="base" hangingPunct="0">
              <a:spcBef>
                <a:spcPct val="0"/>
              </a:spcBef>
              <a:spcAft>
                <a:spcPct val="0"/>
              </a:spcAft>
            </a:pPr>
            <a:r>
              <a:rPr lang="en-US" dirty="0"/>
              <a:t>[4] A. Dunmore, J. Jang-Jaccard, F. Sabrina, and J. Kwak, “Generative Adversarial Networks for malware detection: A survey,” </a:t>
            </a:r>
            <a:r>
              <a:rPr lang="en-US" dirty="0" err="1"/>
              <a:t>arXiv</a:t>
            </a:r>
            <a:r>
              <a:rPr lang="en-US" dirty="0"/>
              <a:t> [cs.CR], 2023.</a:t>
            </a:r>
          </a:p>
          <a:p>
            <a:pPr eaLnBrk="0" fontAlgn="base" hangingPunct="0">
              <a:spcBef>
                <a:spcPct val="0"/>
              </a:spcBef>
              <a:spcAft>
                <a:spcPct val="0"/>
              </a:spcAft>
            </a:pPr>
            <a:endParaRPr lang="en-US" dirty="0"/>
          </a:p>
          <a:p>
            <a:pPr eaLnBrk="0" fontAlgn="base" hangingPunct="0">
              <a:spcBef>
                <a:spcPct val="0"/>
              </a:spcBef>
              <a:spcAft>
                <a:spcPct val="0"/>
              </a:spcAft>
            </a:pPr>
            <a:r>
              <a:rPr lang="en-US" dirty="0"/>
              <a:t>[5] A. Mills and P. Legg, “Investigating anti-evasion malware triggers using automated sandbox reconfiguration techniques,” J. </a:t>
            </a:r>
            <a:r>
              <a:rPr lang="en-US" dirty="0" err="1"/>
              <a:t>Cybersecur</a:t>
            </a:r>
            <a:r>
              <a:rPr lang="en-US" dirty="0"/>
              <a:t>. Priv., vol. 1, no. 1, pp. 19–39, 2020.</a:t>
            </a:r>
          </a:p>
          <a:p>
            <a:pPr marL="171450" indent="-171450" eaLnBrk="0" fontAlgn="base" hangingPunct="0">
              <a:spcBef>
                <a:spcPct val="0"/>
              </a:spcBef>
              <a:spcAft>
                <a:spcPct val="0"/>
              </a:spcAft>
              <a:buFont typeface="Arial" panose="020B0604020202020204" pitchFamily="34" charset="0"/>
              <a:buChar char="•"/>
            </a:pPr>
            <a:endParaRPr lang="en-US" dirty="0"/>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9003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IT21299452 | Dilhara W. M. 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Cyber Security </a:t>
            </a:r>
          </a:p>
        </p:txBody>
      </p:sp>
      <p:pic>
        <p:nvPicPr>
          <p:cNvPr id="8" name="Picture 7" descr="A person in a suit&#10;&#10;Description automatically generated">
            <a:extLst>
              <a:ext uri="{FF2B5EF4-FFF2-40B4-BE49-F238E27FC236}">
                <a16:creationId xmlns:a16="http://schemas.microsoft.com/office/drawing/2014/main" id="{7192CADB-FF8F-B01A-03EB-673519836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3466" y="-18620"/>
            <a:ext cx="2367356" cy="2655532"/>
          </a:xfrm>
          <a:prstGeom prst="rect">
            <a:avLst/>
          </a:prstGeom>
        </p:spPr>
      </p:pic>
      <p:sp>
        <p:nvSpPr>
          <p:cNvPr id="12" name="TextBox 11">
            <a:extLst>
              <a:ext uri="{FF2B5EF4-FFF2-40B4-BE49-F238E27FC236}">
                <a16:creationId xmlns:a16="http://schemas.microsoft.com/office/drawing/2014/main" id="{1FA6AE68-68F8-2D78-D5DE-2D7F76D2B0BE}"/>
              </a:ext>
            </a:extLst>
          </p:cNvPr>
          <p:cNvSpPr txBox="1"/>
          <p:nvPr/>
        </p:nvSpPr>
        <p:spPr>
          <a:xfrm>
            <a:off x="4924540" y="6676222"/>
            <a:ext cx="184731" cy="369332"/>
          </a:xfrm>
          <a:prstGeom prst="rect">
            <a:avLst/>
          </a:prstGeom>
          <a:noFill/>
        </p:spPr>
        <p:txBody>
          <a:bodyPr wrap="none" rtlCol="0">
            <a:spAutoFit/>
          </a:bodyPr>
          <a:lstStyle/>
          <a:p>
            <a:endParaRPr lang="en-LK" dirty="0"/>
          </a:p>
        </p:txBody>
      </p:sp>
      <p:sp>
        <p:nvSpPr>
          <p:cNvPr id="19" name="TextBox 18">
            <a:extLst>
              <a:ext uri="{FF2B5EF4-FFF2-40B4-BE49-F238E27FC236}">
                <a16:creationId xmlns:a16="http://schemas.microsoft.com/office/drawing/2014/main" id="{A2592E50-8546-6D81-781E-E733D52B9153}"/>
              </a:ext>
            </a:extLst>
          </p:cNvPr>
          <p:cNvSpPr txBox="1"/>
          <p:nvPr/>
        </p:nvSpPr>
        <p:spPr>
          <a:xfrm>
            <a:off x="5717754" y="6731306"/>
            <a:ext cx="184731" cy="369332"/>
          </a:xfrm>
          <a:prstGeom prst="rect">
            <a:avLst/>
          </a:prstGeom>
          <a:noFill/>
        </p:spPr>
        <p:txBody>
          <a:bodyPr wrap="none" rtlCol="0">
            <a:spAutoFit/>
          </a:bodyPr>
          <a:lstStyle/>
          <a:p>
            <a:endParaRPr lang="en-LK" dirty="0"/>
          </a:p>
        </p:txBody>
      </p:sp>
      <p:sp>
        <p:nvSpPr>
          <p:cNvPr id="21" name="TextBox 20">
            <a:extLst>
              <a:ext uri="{FF2B5EF4-FFF2-40B4-BE49-F238E27FC236}">
                <a16:creationId xmlns:a16="http://schemas.microsoft.com/office/drawing/2014/main" id="{9BC58DEB-50BA-4486-4FEA-AC510617AD7F}"/>
              </a:ext>
            </a:extLst>
          </p:cNvPr>
          <p:cNvSpPr txBox="1"/>
          <p:nvPr/>
        </p:nvSpPr>
        <p:spPr>
          <a:xfrm>
            <a:off x="7260116" y="6632154"/>
            <a:ext cx="184731" cy="369332"/>
          </a:xfrm>
          <a:prstGeom prst="rect">
            <a:avLst/>
          </a:prstGeom>
          <a:noFill/>
        </p:spPr>
        <p:txBody>
          <a:bodyPr wrap="none" rtlCol="0">
            <a:spAutoFit/>
          </a:bodyPr>
          <a:lstStyle/>
          <a:p>
            <a:endParaRPr lang="en-LK" dirty="0"/>
          </a:p>
        </p:txBody>
      </p:sp>
      <p:sp>
        <p:nvSpPr>
          <p:cNvPr id="23" name="Rectangle 22">
            <a:extLst>
              <a:ext uri="{FF2B5EF4-FFF2-40B4-BE49-F238E27FC236}">
                <a16:creationId xmlns:a16="http://schemas.microsoft.com/office/drawing/2014/main" id="{5B99626E-C691-0A42-58FE-B82D0EBEC47D}"/>
              </a:ext>
            </a:extLst>
          </p:cNvPr>
          <p:cNvSpPr/>
          <p:nvPr/>
        </p:nvSpPr>
        <p:spPr>
          <a:xfrm>
            <a:off x="2681467" y="6481763"/>
            <a:ext cx="5574773" cy="335057"/>
          </a:xfrm>
          <a:prstGeom prst="rect">
            <a:avLst/>
          </a:prstGeom>
          <a:ln w="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LK"/>
          </a:p>
        </p:txBody>
      </p:sp>
      <p:sp>
        <p:nvSpPr>
          <p:cNvPr id="10" name="Rectangle 9">
            <a:extLst>
              <a:ext uri="{FF2B5EF4-FFF2-40B4-BE49-F238E27FC236}">
                <a16:creationId xmlns:a16="http://schemas.microsoft.com/office/drawing/2014/main" id="{46B14BFC-3502-3B7F-3A5B-8C1AB9B929D3}"/>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2929418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304207"/>
            <a:ext cx="11684000" cy="868362"/>
          </a:xfrm>
        </p:spPr>
        <p:txBody>
          <a:bodyPr>
            <a:noAutofit/>
          </a:bodyPr>
          <a:lstStyle/>
          <a:p>
            <a:pPr algn="ctr"/>
            <a:br>
              <a:rPr lang="en-US" sz="3200" dirty="0"/>
            </a:br>
            <a:r>
              <a:rPr lang="en-GB" sz="3200" b="1" dirty="0">
                <a:solidFill>
                  <a:srgbClr val="000000"/>
                </a:solidFill>
                <a:latin typeface="-webkit-standard"/>
              </a:rPr>
              <a:t>Developing an LSTM-based Model to Detect Sandbox Evasion Techniques Used by Malware</a:t>
            </a:r>
            <a:br>
              <a:rPr lang="en-GB" sz="3200" b="1" dirty="0">
                <a:solidFill>
                  <a:srgbClr val="000000"/>
                </a:solidFill>
                <a:latin typeface="-webkit-standard"/>
              </a:rPr>
            </a:br>
            <a:br>
              <a:rPr lang="en-GB" sz="3200" b="1" dirty="0">
                <a:solidFill>
                  <a:srgbClr val="000000"/>
                </a:solidFill>
                <a:latin typeface="-webkit-standard"/>
              </a:rPr>
            </a:br>
            <a:br>
              <a:rPr lang="en-US" sz="3200" dirty="0"/>
            </a:br>
            <a:endParaRPr lang="en-US" sz="3200"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54000" y="1330781"/>
            <a:ext cx="11684000" cy="4565488"/>
          </a:xfrm>
        </p:spPr>
        <p:txBody>
          <a:bodyPr>
            <a:normAutofit/>
          </a:bodyPr>
          <a:lstStyle/>
          <a:p>
            <a:pPr marL="0" indent="0">
              <a:buNone/>
            </a:pPr>
            <a:r>
              <a:rPr lang="en-US" sz="2400" dirty="0"/>
              <a:t> </a:t>
            </a:r>
          </a:p>
          <a:p>
            <a:pPr marL="0" indent="0">
              <a:buNone/>
            </a:pPr>
            <a:endParaRPr lang="en-GB" sz="2400" dirty="0">
              <a:solidFill>
                <a:srgbClr val="000000"/>
              </a:solidFill>
              <a:latin typeface="-webkit-standard"/>
            </a:endParaRPr>
          </a:p>
          <a:p>
            <a:r>
              <a:rPr lang="en-US" sz="2400" dirty="0"/>
              <a:t>malware developers do not want their malware to be analyzed in isolated environments. Therefore, they design their code to detect virtual machine and sandbox environments and avoid executing malicious behavior while running in these isolated environments. </a:t>
            </a:r>
          </a:p>
          <a:p>
            <a:r>
              <a:rPr lang="en-US" sz="2400" dirty="0"/>
              <a:t>Agent Tesla remote access trojan (RAT) shuts down if it detects a sandbox environment as an example of malware sandbox evasion [1]. </a:t>
            </a:r>
          </a:p>
          <a:p>
            <a:r>
              <a:rPr lang="en-GB" sz="2400" dirty="0">
                <a:latin typeface="NimbusRomNo9L"/>
              </a:rPr>
              <a:t>M</a:t>
            </a:r>
            <a:r>
              <a:rPr lang="en-GB" sz="2400" dirty="0">
                <a:effectLst/>
                <a:latin typeface="NimbusRomNo9L"/>
              </a:rPr>
              <a:t>alware authors are no stranger to code-reuse and </a:t>
            </a:r>
            <a:r>
              <a:rPr lang="en-GB" sz="2400" dirty="0" err="1">
                <a:effectLst/>
                <a:latin typeface="NimbusRomNo9L"/>
              </a:rPr>
              <a:t>cut&amp;paste</a:t>
            </a:r>
            <a:r>
              <a:rPr lang="en-GB" sz="2400" dirty="0">
                <a:effectLst/>
                <a:latin typeface="NimbusRomNo9L"/>
              </a:rPr>
              <a:t> approaches[2].</a:t>
            </a:r>
            <a:endParaRPr lang="en-US" sz="2400" dirty="0"/>
          </a:p>
        </p:txBody>
      </p:sp>
      <p:sp>
        <p:nvSpPr>
          <p:cNvPr id="7" name="Rectangle 6">
            <a:extLst>
              <a:ext uri="{FF2B5EF4-FFF2-40B4-BE49-F238E27FC236}">
                <a16:creationId xmlns:a16="http://schemas.microsoft.com/office/drawing/2014/main" id="{8DED9A56-5A75-F354-0342-0AF3E7A571A3}"/>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2805014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71664" y="808822"/>
            <a:ext cx="11684000" cy="868362"/>
          </a:xfrm>
        </p:spPr>
        <p:txBody>
          <a:bodyPr>
            <a:normAutofit/>
          </a:bodyPr>
          <a:lstStyle/>
          <a:p>
            <a:r>
              <a:rPr lang="en-US" sz="4800" b="1" dirty="0"/>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551384" y="1988840"/>
            <a:ext cx="10357296" cy="5181600"/>
          </a:xfrm>
        </p:spPr>
        <p:txBody>
          <a:bodyPr>
            <a:normAutofit/>
          </a:bodyPr>
          <a:lstStyle/>
          <a:p>
            <a:r>
              <a:rPr lang="en-US" sz="2400" b="1" dirty="0"/>
              <a:t>Primary issue </a:t>
            </a:r>
            <a:r>
              <a:rPr lang="en-US" sz="2400" dirty="0"/>
              <a:t>- Existing sandbox evasion detection systems heavily rely on historical patterns and known API call signatures, failing to adapt to novel or rare evasion techniques that deviate from established rules. </a:t>
            </a:r>
          </a:p>
          <a:p>
            <a:r>
              <a:rPr lang="en-US" sz="2400" b="1" dirty="0"/>
              <a:t>Problem Statement</a:t>
            </a:r>
            <a:r>
              <a:rPr lang="en-US" sz="2400" dirty="0"/>
              <a:t>: How can a LTSM model be utilized to predict sandbox evasion techniques employed by malware ?</a:t>
            </a:r>
          </a:p>
          <a:p>
            <a:endParaRPr lang="en-US" sz="2400" dirty="0"/>
          </a:p>
          <a:p>
            <a:pPr marL="0" indent="0">
              <a:buNone/>
            </a:pPr>
            <a:r>
              <a:rPr lang="en-GB" sz="2400" b="1" i="0" u="none" strike="noStrike" dirty="0">
                <a:solidFill>
                  <a:srgbClr val="000000"/>
                </a:solidFill>
                <a:effectLst/>
                <a:latin typeface="-webkit-standard"/>
              </a:rPr>
              <a:t>Existing challenges:</a:t>
            </a:r>
            <a:endParaRPr lang="en-US" sz="2400" b="1" i="0" u="none" strike="noStrike" dirty="0">
              <a:solidFill>
                <a:srgbClr val="000000"/>
              </a:solidFill>
              <a:effectLst/>
              <a:latin typeface="-webkit-standard"/>
            </a:endParaRPr>
          </a:p>
          <a:p>
            <a:r>
              <a:rPr lang="en-GB" sz="1800" b="0" i="0" u="none" strike="noStrike" dirty="0">
                <a:solidFill>
                  <a:srgbClr val="000000"/>
                </a:solidFill>
                <a:effectLst/>
                <a:latin typeface="-webkit-standard"/>
              </a:rPr>
              <a:t>Limited datasets of evasion behaviours.</a:t>
            </a:r>
            <a:endParaRPr lang="en-US" sz="1800" dirty="0">
              <a:solidFill>
                <a:srgbClr val="000000"/>
              </a:solidFill>
              <a:latin typeface="-webkit-standard"/>
            </a:endParaRPr>
          </a:p>
        </p:txBody>
      </p:sp>
      <p:sp>
        <p:nvSpPr>
          <p:cNvPr id="2" name="Rectangle 1">
            <a:extLst>
              <a:ext uri="{FF2B5EF4-FFF2-40B4-BE49-F238E27FC236}">
                <a16:creationId xmlns:a16="http://schemas.microsoft.com/office/drawing/2014/main" id="{78905B5A-2538-4E6C-8FA6-0911E2F96562}"/>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3890529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007768" y="258121"/>
            <a:ext cx="11684000" cy="868362"/>
          </a:xfrm>
        </p:spPr>
        <p:txBody>
          <a:bodyPr>
            <a:normAutofit fontScale="90000"/>
          </a:bodyPr>
          <a:lstStyle/>
          <a:p>
            <a:r>
              <a:rPr lang="en-US" b="1" dirty="0"/>
              <a:t> Research Gap</a:t>
            </a:r>
            <a:br>
              <a:rPr lang="en-US" b="1" dirty="0"/>
            </a:br>
            <a:endParaRPr lang="en-US" b="1" dirty="0"/>
          </a:p>
        </p:txBody>
      </p:sp>
      <p:graphicFrame>
        <p:nvGraphicFramePr>
          <p:cNvPr id="2" name="Table 1">
            <a:extLst>
              <a:ext uri="{FF2B5EF4-FFF2-40B4-BE49-F238E27FC236}">
                <a16:creationId xmlns:a16="http://schemas.microsoft.com/office/drawing/2014/main" id="{6872B99A-D2C2-55E7-4A7B-35FF5295CE24}"/>
              </a:ext>
            </a:extLst>
          </p:cNvPr>
          <p:cNvGraphicFramePr>
            <a:graphicFrameLocks/>
          </p:cNvGraphicFramePr>
          <p:nvPr/>
        </p:nvGraphicFramePr>
        <p:xfrm>
          <a:off x="1199456" y="1020714"/>
          <a:ext cx="9233067" cy="5176814"/>
        </p:xfrm>
        <a:graphic>
          <a:graphicData uri="http://schemas.openxmlformats.org/drawingml/2006/table">
            <a:tbl>
              <a:tblPr firstRow="1" bandRow="1">
                <a:tableStyleId>{073A0DAA-6AF3-43AB-8588-CEC1D06C72B9}</a:tableStyleId>
              </a:tblPr>
              <a:tblGrid>
                <a:gridCol w="3816424">
                  <a:extLst>
                    <a:ext uri="{9D8B030D-6E8A-4147-A177-3AD203B41FA5}">
                      <a16:colId xmlns:a16="http://schemas.microsoft.com/office/drawing/2014/main" val="2410358196"/>
                    </a:ext>
                  </a:extLst>
                </a:gridCol>
                <a:gridCol w="1923049">
                  <a:extLst>
                    <a:ext uri="{9D8B030D-6E8A-4147-A177-3AD203B41FA5}">
                      <a16:colId xmlns:a16="http://schemas.microsoft.com/office/drawing/2014/main" val="3296848295"/>
                    </a:ext>
                  </a:extLst>
                </a:gridCol>
                <a:gridCol w="1746797">
                  <a:extLst>
                    <a:ext uri="{9D8B030D-6E8A-4147-A177-3AD203B41FA5}">
                      <a16:colId xmlns:a16="http://schemas.microsoft.com/office/drawing/2014/main" val="1346223616"/>
                    </a:ext>
                  </a:extLst>
                </a:gridCol>
                <a:gridCol w="1746797">
                  <a:extLst>
                    <a:ext uri="{9D8B030D-6E8A-4147-A177-3AD203B41FA5}">
                      <a16:colId xmlns:a16="http://schemas.microsoft.com/office/drawing/2014/main" val="667495587"/>
                    </a:ext>
                  </a:extLst>
                </a:gridCol>
              </a:tblGrid>
              <a:tr h="1256241">
                <a:tc>
                  <a:txBody>
                    <a:bodyPr/>
                    <a:lstStyle/>
                    <a:p>
                      <a:r>
                        <a:rPr lang="en-LK" dirty="0"/>
                        <a:t>Research</a:t>
                      </a:r>
                    </a:p>
                  </a:txBody>
                  <a:tcPr/>
                </a:tc>
                <a:tc>
                  <a:txBody>
                    <a:bodyPr/>
                    <a:lstStyle/>
                    <a:p>
                      <a:r>
                        <a:rPr lang="en-LK" dirty="0"/>
                        <a:t>Analyze &amp; Detect Malware evasion techniques</a:t>
                      </a:r>
                    </a:p>
                  </a:txBody>
                  <a:tcPr/>
                </a:tc>
                <a:tc>
                  <a:txBody>
                    <a:bodyPr/>
                    <a:lstStyle/>
                    <a:p>
                      <a:r>
                        <a:rPr lang="en-LK" dirty="0"/>
                        <a:t>Integrate with a sandbox for analyze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rPr>
                        <a:t>Comparative </a:t>
                      </a:r>
                      <a:endParaRPr lang="en-GB" dirty="0"/>
                    </a:p>
                    <a:p>
                      <a:r>
                        <a:rPr lang="en-LK" dirty="0"/>
                        <a:t>detection</a:t>
                      </a:r>
                    </a:p>
                  </a:txBody>
                  <a:tcPr/>
                </a:tc>
                <a:extLst>
                  <a:ext uri="{0D108BD9-81ED-4DB2-BD59-A6C34878D82A}">
                    <a16:rowId xmlns:a16="http://schemas.microsoft.com/office/drawing/2014/main" val="2127809977"/>
                  </a:ext>
                </a:extLst>
              </a:tr>
              <a:tr h="1120023">
                <a:tc>
                  <a:txBody>
                    <a:bodyPr/>
                    <a:lstStyle/>
                    <a:p>
                      <a:r>
                        <a:rPr lang="en-GB" sz="1800" b="0" u="none" strike="noStrike" kern="1200" dirty="0">
                          <a:solidFill>
                            <a:schemeClr val="dk1"/>
                          </a:solidFill>
                          <a:effectLst/>
                        </a:rPr>
                        <a:t>M. </a:t>
                      </a:r>
                      <a:r>
                        <a:rPr lang="en-GB" sz="1800" b="0" u="none" strike="noStrike" kern="1200" dirty="0" err="1">
                          <a:solidFill>
                            <a:schemeClr val="dk1"/>
                          </a:solidFill>
                          <a:effectLst/>
                        </a:rPr>
                        <a:t>Ficco</a:t>
                      </a:r>
                      <a:r>
                        <a:rPr lang="en-GB" sz="1800" b="0" u="none" strike="noStrike" kern="1200" dirty="0">
                          <a:solidFill>
                            <a:schemeClr val="dk1"/>
                          </a:solidFill>
                          <a:effectLst/>
                        </a:rPr>
                        <a:t>, "Malware Analysis by Combining Multiple Detectors and Observation Windows," June 2022 [3].</a:t>
                      </a:r>
                      <a:endParaRPr lang="en-LK" dirty="0"/>
                    </a:p>
                  </a:txBody>
                  <a:tcPr/>
                </a:tc>
                <a:tc>
                  <a:txBody>
                    <a:bodyPr/>
                    <a:lstStyle/>
                    <a:p>
                      <a:endParaRPr lang="en-LK" dirty="0"/>
                    </a:p>
                  </a:txBody>
                  <a:tcPr/>
                </a:tc>
                <a:tc>
                  <a:txBody>
                    <a:bodyPr/>
                    <a:lstStyle/>
                    <a:p>
                      <a:endParaRPr lang="en-LK" dirty="0"/>
                    </a:p>
                  </a:txBody>
                  <a:tcPr/>
                </a:tc>
                <a:tc>
                  <a:txBody>
                    <a:bodyPr/>
                    <a:lstStyle/>
                    <a:p>
                      <a:endParaRPr lang="en-LK" dirty="0"/>
                    </a:p>
                  </a:txBody>
                  <a:tcPr/>
                </a:tc>
                <a:extLst>
                  <a:ext uri="{0D108BD9-81ED-4DB2-BD59-A6C34878D82A}">
                    <a16:rowId xmlns:a16="http://schemas.microsoft.com/office/drawing/2014/main" val="2838859635"/>
                  </a:ext>
                </a:extLst>
              </a:tr>
              <a:tr h="697430">
                <a:tc>
                  <a:txBody>
                    <a:bodyPr/>
                    <a:lstStyle/>
                    <a:p>
                      <a:r>
                        <a:rPr lang="en-GB" sz="1800" b="0" u="none" strike="noStrike" kern="1200" dirty="0">
                          <a:solidFill>
                            <a:schemeClr val="dk1"/>
                          </a:solidFill>
                          <a:effectLst/>
                        </a:rPr>
                        <a:t>"Comparative Study of Detection and Analysis of Different Malware with the Help of Different Algorithm,2023”[4].</a:t>
                      </a:r>
                      <a:endParaRPr lang="en-LK" dirty="0"/>
                    </a:p>
                  </a:txBody>
                  <a:tcPr/>
                </a:tc>
                <a:tc>
                  <a:txBody>
                    <a:bodyPr/>
                    <a:lstStyle/>
                    <a:p>
                      <a:endParaRPr lang="en-LK" dirty="0"/>
                    </a:p>
                  </a:txBody>
                  <a:tcPr/>
                </a:tc>
                <a:tc>
                  <a:txBody>
                    <a:bodyPr/>
                    <a:lstStyle/>
                    <a:p>
                      <a:endParaRPr lang="en-LK" dirty="0"/>
                    </a:p>
                  </a:txBody>
                  <a:tcPr/>
                </a:tc>
                <a:tc>
                  <a:txBody>
                    <a:bodyPr/>
                    <a:lstStyle/>
                    <a:p>
                      <a:endParaRPr lang="en-LK" dirty="0"/>
                    </a:p>
                  </a:txBody>
                  <a:tcPr/>
                </a:tc>
                <a:extLst>
                  <a:ext uri="{0D108BD9-81ED-4DB2-BD59-A6C34878D82A}">
                    <a16:rowId xmlns:a16="http://schemas.microsoft.com/office/drawing/2014/main" val="2972258670"/>
                  </a:ext>
                </a:extLst>
              </a:tr>
              <a:tr h="6974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rPr>
                        <a:t>"On the Effectiveness of Perturbations in Generating Evasive Malware Variants, 2023”[5].</a:t>
                      </a:r>
                    </a:p>
                    <a:p>
                      <a:endParaRPr lang="en-LK" dirty="0"/>
                    </a:p>
                  </a:txBody>
                  <a:tcPr/>
                </a:tc>
                <a:tc>
                  <a:txBody>
                    <a:bodyPr/>
                    <a:lstStyle/>
                    <a:p>
                      <a:endParaRPr lang="en-LK" dirty="0"/>
                    </a:p>
                  </a:txBody>
                  <a:tcPr/>
                </a:tc>
                <a:tc>
                  <a:txBody>
                    <a:bodyPr/>
                    <a:lstStyle/>
                    <a:p>
                      <a:endParaRPr lang="en-LK" dirty="0"/>
                    </a:p>
                  </a:txBody>
                  <a:tcPr/>
                </a:tc>
                <a:tc>
                  <a:txBody>
                    <a:bodyPr/>
                    <a:lstStyle/>
                    <a:p>
                      <a:endParaRPr lang="en-LK" dirty="0"/>
                    </a:p>
                  </a:txBody>
                  <a:tcPr/>
                </a:tc>
                <a:extLst>
                  <a:ext uri="{0D108BD9-81ED-4DB2-BD59-A6C34878D82A}">
                    <a16:rowId xmlns:a16="http://schemas.microsoft.com/office/drawing/2014/main" val="1969622642"/>
                  </a:ext>
                </a:extLst>
              </a:tr>
              <a:tr h="697430">
                <a:tc>
                  <a:txBody>
                    <a:bodyPr/>
                    <a:lstStyle/>
                    <a:p>
                      <a:r>
                        <a:rPr lang="en-LK" dirty="0"/>
                        <a:t>Proposed Approach</a:t>
                      </a:r>
                    </a:p>
                  </a:txBody>
                  <a:tcPr/>
                </a:tc>
                <a:tc>
                  <a:txBody>
                    <a:bodyPr/>
                    <a:lstStyle/>
                    <a:p>
                      <a:endParaRPr lang="en-LK" dirty="0"/>
                    </a:p>
                  </a:txBody>
                  <a:tcPr/>
                </a:tc>
                <a:tc>
                  <a:txBody>
                    <a:bodyPr/>
                    <a:lstStyle/>
                    <a:p>
                      <a:endParaRPr lang="en-LK" dirty="0"/>
                    </a:p>
                  </a:txBody>
                  <a:tcPr/>
                </a:tc>
                <a:tc>
                  <a:txBody>
                    <a:bodyPr/>
                    <a:lstStyle/>
                    <a:p>
                      <a:endParaRPr lang="en-LK" dirty="0"/>
                    </a:p>
                  </a:txBody>
                  <a:tcPr/>
                </a:tc>
                <a:extLst>
                  <a:ext uri="{0D108BD9-81ED-4DB2-BD59-A6C34878D82A}">
                    <a16:rowId xmlns:a16="http://schemas.microsoft.com/office/drawing/2014/main" val="3929639481"/>
                  </a:ext>
                </a:extLst>
              </a:tr>
            </a:tbl>
          </a:graphicData>
        </a:graphic>
      </p:graphicFrame>
      <p:pic>
        <p:nvPicPr>
          <p:cNvPr id="9" name="Picture 8" descr="A black background with a black square&#10;&#10;Description automatically generated with medium confidence">
            <a:extLst>
              <a:ext uri="{FF2B5EF4-FFF2-40B4-BE49-F238E27FC236}">
                <a16:creationId xmlns:a16="http://schemas.microsoft.com/office/drawing/2014/main" id="{B9243F6B-916C-33E5-D7A7-39C28FAF85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9297271" y="2426595"/>
            <a:ext cx="657944" cy="657944"/>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0EFAB17D-D8CD-7817-FA99-5B5FDB654F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7569079" y="3502800"/>
            <a:ext cx="657944" cy="657944"/>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F55AC140-9696-8E1C-B324-E54938640E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7569079" y="4504052"/>
            <a:ext cx="657944" cy="657944"/>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D28C8F19-ABBD-32F2-11CC-25501FE98E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5696871" y="4504052"/>
            <a:ext cx="657944" cy="657944"/>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9EF10394-D963-610E-D046-8F3E235270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9342159" y="4504052"/>
            <a:ext cx="657944" cy="657944"/>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4CB0A623-F939-5402-1019-DF332C459C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4667" y="2398076"/>
            <a:ext cx="657944" cy="65794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9E741368-9AFE-41C8-A7D8-936598FC59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9079" y="2447826"/>
            <a:ext cx="657944" cy="6579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A3204AEF-AC7A-BAEB-8B09-244AF38D3C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6871" y="3542052"/>
            <a:ext cx="657944" cy="6579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0F65517-B727-E21A-1477-7D461107F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7271" y="3465323"/>
            <a:ext cx="657944" cy="657944"/>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FF702D4B-A298-0A4E-B0A9-64105E140E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5969" y="5505304"/>
            <a:ext cx="657944" cy="657944"/>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3B5B74F4-17F1-0A74-15C7-5B51F25BD5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8845" y="5476116"/>
            <a:ext cx="657944" cy="657944"/>
          </a:xfrm>
          <a:prstGeom prst="rect">
            <a:avLst/>
          </a:prstGeom>
        </p:spPr>
      </p:pic>
      <p:pic>
        <p:nvPicPr>
          <p:cNvPr id="24" name="Picture 23" descr="A black background with a black square&#10;&#10;Description automatically generated with medium confidence">
            <a:extLst>
              <a:ext uri="{FF2B5EF4-FFF2-40B4-BE49-F238E27FC236}">
                <a16:creationId xmlns:a16="http://schemas.microsoft.com/office/drawing/2014/main" id="{3FD82D9D-8098-26E2-2695-D8A1843A3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2159" y="5476116"/>
            <a:ext cx="657944" cy="657944"/>
          </a:xfrm>
          <a:prstGeom prst="rect">
            <a:avLst/>
          </a:prstGeom>
        </p:spPr>
      </p:pic>
      <p:sp>
        <p:nvSpPr>
          <p:cNvPr id="26" name="Rectangle 25">
            <a:extLst>
              <a:ext uri="{FF2B5EF4-FFF2-40B4-BE49-F238E27FC236}">
                <a16:creationId xmlns:a16="http://schemas.microsoft.com/office/drawing/2014/main" id="{250124DE-7634-2897-8EA1-330D434C2A4B}"/>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9123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IT21261046 | W.M.M.S.D.S. </a:t>
            </a:r>
            <a:r>
              <a:rPr lang="en-US" dirty="0" err="1"/>
              <a:t>Perera</a:t>
            </a: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Cyber Security</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a:t>
            </a:r>
            <a:r>
              <a:rPr lang="en-US" dirty="0">
                <a:solidFill>
                  <a:schemeClr val="tx1"/>
                </a:solidFill>
              </a:rPr>
              <a:t>W.M.M.S.D.S. </a:t>
            </a:r>
            <a:r>
              <a:rPr lang="en-US" dirty="0" err="1">
                <a:solidFill>
                  <a:schemeClr val="tx1"/>
                </a:solidFill>
              </a:rPr>
              <a:t>Perera</a:t>
            </a:r>
            <a:r>
              <a:rPr lang="en-US" sz="1800" b="1" dirty="0">
                <a:solidFill>
                  <a:schemeClr val="tx1"/>
                </a:solidFill>
              </a:rPr>
              <a:t>   </a:t>
            </a:r>
            <a:r>
              <a:rPr lang="en-US" dirty="0">
                <a:solidFill>
                  <a:schemeClr val="tx1"/>
                </a:solidFill>
              </a:rPr>
              <a:t>| 24-25J-025   </a:t>
            </a:r>
            <a:endParaRPr lang="en-US" sz="1800" b="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152400"/>
            <a:ext cx="2057400" cy="2474507"/>
          </a:xfrm>
          <a:prstGeom prst="rect">
            <a:avLst/>
          </a:prstGeom>
          <a:ln>
            <a:solidFill>
              <a:schemeClr val="tx1"/>
            </a:solidFill>
          </a:ln>
        </p:spPr>
      </p:pic>
    </p:spTree>
    <p:extLst>
      <p:ext uri="{BB962C8B-B14F-4D97-AF65-F5344CB8AC3E}">
        <p14:creationId xmlns:p14="http://schemas.microsoft.com/office/powerpoint/2010/main" val="1361403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855640" y="269528"/>
            <a:ext cx="11684000" cy="868362"/>
          </a:xfrm>
        </p:spPr>
        <p:txBody>
          <a:bodyPr>
            <a:normAutofit fontScale="90000"/>
          </a:bodyPr>
          <a:lstStyle/>
          <a:p>
            <a:r>
              <a:rPr lang="en-US" b="1" dirty="0"/>
              <a:t>Specific and Sub Objectives</a:t>
            </a:r>
            <a:br>
              <a:rPr lang="en-US" b="1" dirty="0"/>
            </a:br>
            <a:endParaRPr lang="en-US" b="1"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838200"/>
            <a:ext cx="11684000" cy="5327104"/>
          </a:xfrm>
        </p:spPr>
        <p:txBody>
          <a:bodyPr>
            <a:normAutofit/>
          </a:bodyPr>
          <a:lstStyle/>
          <a:p>
            <a:r>
              <a:rPr lang="en-US" sz="2400" b="1" dirty="0"/>
              <a:t>Specific Objective </a:t>
            </a:r>
          </a:p>
          <a:p>
            <a:pPr lvl="1"/>
            <a:r>
              <a:rPr lang="en-US" sz="2000" dirty="0"/>
              <a:t>Develop a LSTM model to analyze and detect sandbox evasion techniques employed by malware and predict potential evasion strategies.</a:t>
            </a:r>
          </a:p>
          <a:p>
            <a:pPr marL="457200" lvl="1" indent="0">
              <a:buNone/>
            </a:pPr>
            <a:endParaRPr lang="en-US" sz="2000" dirty="0"/>
          </a:p>
          <a:p>
            <a:r>
              <a:rPr lang="en-US" sz="2400" b="1" dirty="0"/>
              <a:t>Sub Objectives</a:t>
            </a:r>
          </a:p>
          <a:p>
            <a:r>
              <a:rPr lang="en-US" sz="2400" dirty="0"/>
              <a:t>Data Collection and Preprocessing</a:t>
            </a:r>
          </a:p>
          <a:p>
            <a:pPr lvl="1"/>
            <a:r>
              <a:rPr lang="en-US" sz="2000" dirty="0"/>
              <a:t>Gather and preprocess a comprehensive dataset of malware API call sequences labeled with evasion techniques.</a:t>
            </a:r>
          </a:p>
          <a:p>
            <a:pPr marL="400050"/>
            <a:r>
              <a:rPr lang="en-US" sz="2400" dirty="0"/>
              <a:t>Synthetic Data Generation</a:t>
            </a:r>
          </a:p>
          <a:p>
            <a:pPr marL="800100" lvl="1"/>
            <a:r>
              <a:rPr lang="en-US" sz="2000" dirty="0"/>
              <a:t>Goal: Balance underrepresented evasion classes using rule-guided synthetic API sequences.</a:t>
            </a:r>
          </a:p>
          <a:p>
            <a:r>
              <a:rPr lang="en-US" sz="2400" dirty="0"/>
              <a:t>Model Development</a:t>
            </a:r>
          </a:p>
          <a:p>
            <a:pPr lvl="1"/>
            <a:r>
              <a:rPr lang="en-US" sz="2000" dirty="0"/>
              <a:t>Goal: Design a multi-label bidirectional LSTM for evasion detection. And the rule based further analysis </a:t>
            </a:r>
          </a:p>
        </p:txBody>
      </p:sp>
      <p:sp>
        <p:nvSpPr>
          <p:cNvPr id="2" name="Rectangle 1">
            <a:extLst>
              <a:ext uri="{FF2B5EF4-FFF2-40B4-BE49-F238E27FC236}">
                <a16:creationId xmlns:a16="http://schemas.microsoft.com/office/drawing/2014/main" id="{F71021B0-0BFD-6DD1-37E4-E8D21004BF67}"/>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3406858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91208" y="69632"/>
            <a:ext cx="10515600" cy="1325563"/>
          </a:xfrm>
        </p:spPr>
        <p:txBody>
          <a:bodyPr>
            <a:normAutofit/>
          </a:bodyPr>
          <a:lstStyle/>
          <a:p>
            <a:r>
              <a:rPr lang="en-US" dirty="0"/>
              <a:t>System Diagram</a:t>
            </a:r>
          </a:p>
        </p:txBody>
      </p:sp>
      <p:sp>
        <p:nvSpPr>
          <p:cNvPr id="18" name="Rectangle 17">
            <a:extLst>
              <a:ext uri="{FF2B5EF4-FFF2-40B4-BE49-F238E27FC236}">
                <a16:creationId xmlns:a16="http://schemas.microsoft.com/office/drawing/2014/main" id="{EF2A017D-AEA2-63DA-F38D-C173B73D16D8}"/>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3" name="Picture 2" descr="A screenshot of a computer&#10;&#10;AI-generated content may be incorrect.">
            <a:extLst>
              <a:ext uri="{FF2B5EF4-FFF2-40B4-BE49-F238E27FC236}">
                <a16:creationId xmlns:a16="http://schemas.microsoft.com/office/drawing/2014/main" id="{71163433-E914-1B17-DB42-D5BCE0C1B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900" y="312402"/>
            <a:ext cx="4873932" cy="6233196"/>
          </a:xfrm>
          <a:prstGeom prst="rect">
            <a:avLst/>
          </a:prstGeom>
        </p:spPr>
      </p:pic>
    </p:spTree>
    <p:extLst>
      <p:ext uri="{BB962C8B-B14F-4D97-AF65-F5344CB8AC3E}">
        <p14:creationId xmlns:p14="http://schemas.microsoft.com/office/powerpoint/2010/main" val="2939907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B5A3-0102-49EC-631D-C5E603D76844}"/>
              </a:ext>
            </a:extLst>
          </p:cNvPr>
          <p:cNvSpPr>
            <a:spLocks noGrp="1"/>
          </p:cNvSpPr>
          <p:nvPr>
            <p:ph type="title"/>
          </p:nvPr>
        </p:nvSpPr>
        <p:spPr>
          <a:xfrm>
            <a:off x="885279" y="776784"/>
            <a:ext cx="10515600" cy="1325563"/>
          </a:xfrm>
        </p:spPr>
        <p:txBody>
          <a:bodyPr/>
          <a:lstStyle/>
          <a:p>
            <a:r>
              <a:rPr lang="en-GB" b="0" i="0" u="none" strike="noStrike" dirty="0">
                <a:solidFill>
                  <a:srgbClr val="000000"/>
                </a:solidFill>
                <a:effectLst/>
                <a:latin typeface="-webkit-standard"/>
              </a:rPr>
              <a:t>Current Progress</a:t>
            </a:r>
            <a:endParaRPr lang="en-LK" dirty="0"/>
          </a:p>
        </p:txBody>
      </p:sp>
      <p:sp>
        <p:nvSpPr>
          <p:cNvPr id="3" name="Content Placeholder 2">
            <a:extLst>
              <a:ext uri="{FF2B5EF4-FFF2-40B4-BE49-F238E27FC236}">
                <a16:creationId xmlns:a16="http://schemas.microsoft.com/office/drawing/2014/main" id="{DED11ED7-8DFB-0CAC-78E6-C33110C68108}"/>
              </a:ext>
            </a:extLst>
          </p:cNvPr>
          <p:cNvSpPr>
            <a:spLocks noGrp="1"/>
          </p:cNvSpPr>
          <p:nvPr>
            <p:ph idx="1"/>
          </p:nvPr>
        </p:nvSpPr>
        <p:spPr>
          <a:xfrm>
            <a:off x="1225550" y="2221061"/>
            <a:ext cx="10154344" cy="3835623"/>
          </a:xfrm>
        </p:spPr>
        <p:txBody>
          <a:bodyPr/>
          <a:lstStyle/>
          <a:p>
            <a:r>
              <a:rPr lang="en-GB" dirty="0"/>
              <a:t>Implemented Synthetic API Sequence Generation</a:t>
            </a:r>
          </a:p>
          <a:p>
            <a:r>
              <a:rPr lang="en-GB" dirty="0"/>
              <a:t>Built and Trained a Bidirectional LSTM Model</a:t>
            </a:r>
          </a:p>
          <a:p>
            <a:r>
              <a:rPr lang="en-GB" dirty="0"/>
              <a:t>Integrated Cuckoo Sandbox Report Parsing</a:t>
            </a:r>
          </a:p>
        </p:txBody>
      </p:sp>
      <p:sp>
        <p:nvSpPr>
          <p:cNvPr id="4" name="Date Placeholder 3">
            <a:extLst>
              <a:ext uri="{FF2B5EF4-FFF2-40B4-BE49-F238E27FC236}">
                <a16:creationId xmlns:a16="http://schemas.microsoft.com/office/drawing/2014/main" id="{AF6F89F3-29E7-0692-8BE5-0BD693DCC786}"/>
              </a:ext>
            </a:extLst>
          </p:cNvPr>
          <p:cNvSpPr>
            <a:spLocks noGrp="1"/>
          </p:cNvSpPr>
          <p:nvPr>
            <p:ph type="dt" sz="half" idx="10"/>
          </p:nvPr>
        </p:nvSpPr>
        <p:spPr/>
        <p:txBody>
          <a:bodyPr/>
          <a:lstStyle/>
          <a:p>
            <a:fld id="{000B00FD-0E3E-A24C-9757-2F1B7563397A}" type="datetime1">
              <a:rPr lang="en-US" smtClean="0"/>
              <a:t>4/15/2025</a:t>
            </a:fld>
            <a:endParaRPr lang="en-US" dirty="0"/>
          </a:p>
        </p:txBody>
      </p:sp>
      <p:sp>
        <p:nvSpPr>
          <p:cNvPr id="5" name="Slide Number Placeholder 4">
            <a:extLst>
              <a:ext uri="{FF2B5EF4-FFF2-40B4-BE49-F238E27FC236}">
                <a16:creationId xmlns:a16="http://schemas.microsoft.com/office/drawing/2014/main" id="{D185ED5F-81D1-0F0B-8F49-8B69A31A5687}"/>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4160888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E9A57-4F5C-D20E-E97D-C1837A08BC7F}"/>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3600" b="1" dirty="0"/>
              <a:t>Data Collection</a:t>
            </a:r>
            <a:br>
              <a:rPr lang="en-US" sz="3600" b="1" i="0" u="none" strike="noStrike" dirty="0">
                <a:effectLst/>
              </a:rPr>
            </a:br>
            <a:endParaRPr lang="en-US" sz="3600" dirty="0"/>
          </a:p>
        </p:txBody>
      </p:sp>
      <p:sp>
        <p:nvSpPr>
          <p:cNvPr id="4" name="Date Placeholder 3">
            <a:extLst>
              <a:ext uri="{FF2B5EF4-FFF2-40B4-BE49-F238E27FC236}">
                <a16:creationId xmlns:a16="http://schemas.microsoft.com/office/drawing/2014/main" id="{3634A1C9-83C0-A6D5-E30A-8BEC17C2311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56778ECC-4C09-7A48-8DA0-4C998F57F94D}" type="datetime1">
              <a:rPr lang="en-US"/>
              <a:pPr defTabSz="914400">
                <a:spcAft>
                  <a:spcPts val="600"/>
                </a:spcAft>
              </a:pPr>
              <a:t>4/15/2025</a:t>
            </a:fld>
            <a:endParaRPr lang="en-US"/>
          </a:p>
        </p:txBody>
      </p:sp>
      <p:sp>
        <p:nvSpPr>
          <p:cNvPr id="5" name="Slide Number Placeholder 4">
            <a:extLst>
              <a:ext uri="{FF2B5EF4-FFF2-40B4-BE49-F238E27FC236}">
                <a16:creationId xmlns:a16="http://schemas.microsoft.com/office/drawing/2014/main" id="{68F40E02-7AC2-A3A5-D948-8FEDB9246E7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D57F1E4F-1CFF-5643-939E-217C01CDF565}" type="slidenum">
              <a:rPr lang="en-US"/>
              <a:pPr defTabSz="914400">
                <a:spcAft>
                  <a:spcPts val="600"/>
                </a:spcAft>
              </a:pPr>
              <a:t>43</a:t>
            </a:fld>
            <a:endParaRPr lang="en-US"/>
          </a:p>
        </p:txBody>
      </p:sp>
      <p:pic>
        <p:nvPicPr>
          <p:cNvPr id="10" name="Content Placeholder 9" descr="A screen shot of a computer screen&#10;&#10;AI-generated content may be incorrect.">
            <a:extLst>
              <a:ext uri="{FF2B5EF4-FFF2-40B4-BE49-F238E27FC236}">
                <a16:creationId xmlns:a16="http://schemas.microsoft.com/office/drawing/2014/main" id="{4F2BB034-940B-1C1B-5ADE-8CDA4443403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91544" y="1351630"/>
            <a:ext cx="7751410" cy="5245722"/>
          </a:xfrm>
        </p:spPr>
      </p:pic>
    </p:spTree>
    <p:extLst>
      <p:ext uri="{BB962C8B-B14F-4D97-AF65-F5344CB8AC3E}">
        <p14:creationId xmlns:p14="http://schemas.microsoft.com/office/powerpoint/2010/main" val="995753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5CA2-674E-2EFB-2743-D274C3EDD27F}"/>
              </a:ext>
            </a:extLst>
          </p:cNvPr>
          <p:cNvSpPr>
            <a:spLocks noGrp="1"/>
          </p:cNvSpPr>
          <p:nvPr>
            <p:ph type="title"/>
          </p:nvPr>
        </p:nvSpPr>
        <p:spPr>
          <a:xfrm>
            <a:off x="838200" y="500062"/>
            <a:ext cx="10515600" cy="1325563"/>
          </a:xfrm>
        </p:spPr>
        <p:txBody>
          <a:bodyPr/>
          <a:lstStyle/>
          <a:p>
            <a:r>
              <a:rPr lang="en-US" sz="4400" dirty="0"/>
              <a:t>Synthetic Data Generation</a:t>
            </a:r>
            <a:br>
              <a:rPr lang="en-US" sz="4400" dirty="0"/>
            </a:br>
            <a:endParaRPr lang="en-LK" dirty="0"/>
          </a:p>
        </p:txBody>
      </p:sp>
      <p:sp>
        <p:nvSpPr>
          <p:cNvPr id="3" name="Content Placeholder 2">
            <a:extLst>
              <a:ext uri="{FF2B5EF4-FFF2-40B4-BE49-F238E27FC236}">
                <a16:creationId xmlns:a16="http://schemas.microsoft.com/office/drawing/2014/main" id="{90F2F1E7-3405-11B8-75FD-09266F137706}"/>
              </a:ext>
            </a:extLst>
          </p:cNvPr>
          <p:cNvSpPr>
            <a:spLocks noGrp="1"/>
          </p:cNvSpPr>
          <p:nvPr>
            <p:ph idx="1"/>
          </p:nvPr>
        </p:nvSpPr>
        <p:spPr/>
        <p:txBody>
          <a:bodyPr/>
          <a:lstStyle/>
          <a:p>
            <a:r>
              <a:rPr lang="en-GB" dirty="0"/>
              <a:t>Rule-Based Sequence Creation: Generates synthetic API sequences using predefined rules, combining high-confidence evasion APIs with common APIs for realism.</a:t>
            </a:r>
          </a:p>
          <a:p>
            <a:r>
              <a:rPr lang="en-GB" dirty="0"/>
              <a:t>Threshold Validation: Ensures synthetic sequences meet detection criteria.</a:t>
            </a:r>
          </a:p>
          <a:p>
            <a:r>
              <a:rPr lang="en-GB" dirty="0"/>
              <a:t>Dataset Balancing: Augments underrepresented evasion classes to improve model performance on rare techniques.</a:t>
            </a:r>
          </a:p>
          <a:p>
            <a:endParaRPr lang="en-LK" dirty="0"/>
          </a:p>
        </p:txBody>
      </p:sp>
      <p:sp>
        <p:nvSpPr>
          <p:cNvPr id="4" name="Date Placeholder 3">
            <a:extLst>
              <a:ext uri="{FF2B5EF4-FFF2-40B4-BE49-F238E27FC236}">
                <a16:creationId xmlns:a16="http://schemas.microsoft.com/office/drawing/2014/main" id="{18CC6D3E-37C3-6F66-3D4B-9032806EC6F2}"/>
              </a:ext>
            </a:extLst>
          </p:cNvPr>
          <p:cNvSpPr>
            <a:spLocks noGrp="1"/>
          </p:cNvSpPr>
          <p:nvPr>
            <p:ph type="dt" sz="half" idx="10"/>
          </p:nvPr>
        </p:nvSpPr>
        <p:spPr/>
        <p:txBody>
          <a:bodyPr/>
          <a:lstStyle/>
          <a:p>
            <a:fld id="{D397E30B-4917-2C43-B3A8-E9F7E68D4E63}" type="datetime1">
              <a:rPr lang="en-US" smtClean="0"/>
              <a:t>4/15/2025</a:t>
            </a:fld>
            <a:endParaRPr lang="en-US" dirty="0"/>
          </a:p>
        </p:txBody>
      </p:sp>
      <p:sp>
        <p:nvSpPr>
          <p:cNvPr id="5" name="Slide Number Placeholder 4">
            <a:extLst>
              <a:ext uri="{FF2B5EF4-FFF2-40B4-BE49-F238E27FC236}">
                <a16:creationId xmlns:a16="http://schemas.microsoft.com/office/drawing/2014/main" id="{CB3CD3BD-EA89-39E4-9198-01AADAE3714A}"/>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2769141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A45EA-4656-35C5-D7ED-AE86900DD79A}"/>
              </a:ext>
            </a:extLst>
          </p:cNvPr>
          <p:cNvSpPr>
            <a:spLocks noGrp="1"/>
          </p:cNvSpPr>
          <p:nvPr>
            <p:ph type="title"/>
          </p:nvPr>
        </p:nvSpPr>
        <p:spPr/>
        <p:txBody>
          <a:bodyPr/>
          <a:lstStyle/>
          <a:p>
            <a:endParaRPr lang="en-LK"/>
          </a:p>
        </p:txBody>
      </p:sp>
      <p:pic>
        <p:nvPicPr>
          <p:cNvPr id="9" name="Content Placeholder 8" descr="A screenshot of a computer&#10;&#10;AI-generated content may be incorrect.">
            <a:extLst>
              <a:ext uri="{FF2B5EF4-FFF2-40B4-BE49-F238E27FC236}">
                <a16:creationId xmlns:a16="http://schemas.microsoft.com/office/drawing/2014/main" id="{142F817D-A46A-48E3-E7C4-8FBF5AA3960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002" t="27672" r="24249" b="29301"/>
          <a:stretch/>
        </p:blipFill>
        <p:spPr>
          <a:xfrm>
            <a:off x="467301" y="454944"/>
            <a:ext cx="10918597" cy="5566344"/>
          </a:xfrm>
        </p:spPr>
      </p:pic>
      <p:sp>
        <p:nvSpPr>
          <p:cNvPr id="4" name="Date Placeholder 3">
            <a:extLst>
              <a:ext uri="{FF2B5EF4-FFF2-40B4-BE49-F238E27FC236}">
                <a16:creationId xmlns:a16="http://schemas.microsoft.com/office/drawing/2014/main" id="{76120023-6B6D-9F9E-50F8-80D55B5D61E5}"/>
              </a:ext>
            </a:extLst>
          </p:cNvPr>
          <p:cNvSpPr>
            <a:spLocks noGrp="1"/>
          </p:cNvSpPr>
          <p:nvPr>
            <p:ph type="dt" sz="half" idx="10"/>
          </p:nvPr>
        </p:nvSpPr>
        <p:spPr/>
        <p:txBody>
          <a:bodyPr/>
          <a:lstStyle/>
          <a:p>
            <a:fld id="{572F48BA-37B8-BA4B-B825-16A877B6C171}" type="datetime1">
              <a:rPr lang="en-US" smtClean="0"/>
              <a:t>4/15/2025</a:t>
            </a:fld>
            <a:endParaRPr lang="en-US" dirty="0"/>
          </a:p>
        </p:txBody>
      </p:sp>
      <p:sp>
        <p:nvSpPr>
          <p:cNvPr id="5" name="Slide Number Placeholder 4">
            <a:extLst>
              <a:ext uri="{FF2B5EF4-FFF2-40B4-BE49-F238E27FC236}">
                <a16:creationId xmlns:a16="http://schemas.microsoft.com/office/drawing/2014/main" id="{92755A45-B2B0-F143-D9AF-09155370A7D9}"/>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3944308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5FF5-8BB0-0D10-05EE-1C7116C618C5}"/>
              </a:ext>
            </a:extLst>
          </p:cNvPr>
          <p:cNvSpPr>
            <a:spLocks noGrp="1"/>
          </p:cNvSpPr>
          <p:nvPr>
            <p:ph type="title"/>
          </p:nvPr>
        </p:nvSpPr>
        <p:spPr>
          <a:xfrm>
            <a:off x="838200" y="287088"/>
            <a:ext cx="10515600" cy="1325563"/>
          </a:xfrm>
        </p:spPr>
        <p:txBody>
          <a:bodyPr/>
          <a:lstStyle/>
          <a:p>
            <a:r>
              <a:rPr lang="en-GB" b="0" i="0" u="none" strike="noStrike" dirty="0">
                <a:solidFill>
                  <a:srgbClr val="000000"/>
                </a:solidFill>
                <a:effectLst/>
                <a:latin typeface="-webkit-standard"/>
              </a:rPr>
              <a:t>Why Only API Sequences</a:t>
            </a:r>
            <a:endParaRPr lang="en-LK" dirty="0"/>
          </a:p>
        </p:txBody>
      </p:sp>
      <p:sp>
        <p:nvSpPr>
          <p:cNvPr id="3" name="Content Placeholder 2">
            <a:extLst>
              <a:ext uri="{FF2B5EF4-FFF2-40B4-BE49-F238E27FC236}">
                <a16:creationId xmlns:a16="http://schemas.microsoft.com/office/drawing/2014/main" id="{08A9AD7A-762D-FEB8-0EDB-431D2D7C5DCC}"/>
              </a:ext>
            </a:extLst>
          </p:cNvPr>
          <p:cNvSpPr>
            <a:spLocks noGrp="1"/>
          </p:cNvSpPr>
          <p:nvPr>
            <p:ph idx="1"/>
          </p:nvPr>
        </p:nvSpPr>
        <p:spPr>
          <a:xfrm>
            <a:off x="838200" y="1556792"/>
            <a:ext cx="10515600" cy="4351338"/>
          </a:xfrm>
        </p:spPr>
        <p:txBody>
          <a:bodyPr/>
          <a:lstStyle/>
          <a:p>
            <a:r>
              <a:rPr lang="en-GB" dirty="0"/>
              <a:t>The dataset primarily holds </a:t>
            </a:r>
            <a:r>
              <a:rPr lang="en-GB" b="1" dirty="0"/>
              <a:t>API sequences</a:t>
            </a:r>
            <a:r>
              <a:rPr lang="en-GB" dirty="0"/>
              <a:t>, making them the central feature for analysis.</a:t>
            </a:r>
          </a:p>
          <a:p>
            <a:r>
              <a:rPr lang="en-GB" dirty="0"/>
              <a:t>API calls are a direct representation of system-level </a:t>
            </a:r>
            <a:r>
              <a:rPr lang="en-GB" dirty="0" err="1"/>
              <a:t>behaviors</a:t>
            </a:r>
            <a:r>
              <a:rPr lang="en-GB" dirty="0"/>
              <a:t>, which are critical for identifying sandbox evasion techniques.</a:t>
            </a:r>
          </a:p>
          <a:p>
            <a:r>
              <a:rPr lang="en-GB" dirty="0"/>
              <a:t>Unlike network/registry data, API sequences focus purely on execution flow, reducing false positives.</a:t>
            </a:r>
          </a:p>
        </p:txBody>
      </p:sp>
      <p:sp>
        <p:nvSpPr>
          <p:cNvPr id="4" name="Date Placeholder 3">
            <a:extLst>
              <a:ext uri="{FF2B5EF4-FFF2-40B4-BE49-F238E27FC236}">
                <a16:creationId xmlns:a16="http://schemas.microsoft.com/office/drawing/2014/main" id="{F5CD0D80-AFB7-C85A-0497-5FA55AD1F070}"/>
              </a:ext>
            </a:extLst>
          </p:cNvPr>
          <p:cNvSpPr>
            <a:spLocks noGrp="1"/>
          </p:cNvSpPr>
          <p:nvPr>
            <p:ph type="dt" sz="half" idx="10"/>
          </p:nvPr>
        </p:nvSpPr>
        <p:spPr/>
        <p:txBody>
          <a:bodyPr/>
          <a:lstStyle/>
          <a:p>
            <a:fld id="{2D63449E-8B3C-1F41-9874-3EE5F89E7B33}" type="datetime1">
              <a:rPr lang="en-US" smtClean="0"/>
              <a:t>4/15/2025</a:t>
            </a:fld>
            <a:endParaRPr lang="en-US" dirty="0"/>
          </a:p>
        </p:txBody>
      </p:sp>
      <p:sp>
        <p:nvSpPr>
          <p:cNvPr id="5" name="Slide Number Placeholder 4">
            <a:extLst>
              <a:ext uri="{FF2B5EF4-FFF2-40B4-BE49-F238E27FC236}">
                <a16:creationId xmlns:a16="http://schemas.microsoft.com/office/drawing/2014/main" id="{DB89EC4C-1F43-A8B6-C0B5-DE231E5182F0}"/>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860481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DA633-DA67-84F4-1BD6-F9E7C6BE480F}"/>
              </a:ext>
            </a:extLst>
          </p:cNvPr>
          <p:cNvSpPr>
            <a:spLocks noGrp="1"/>
          </p:cNvSpPr>
          <p:nvPr>
            <p:ph type="title"/>
          </p:nvPr>
        </p:nvSpPr>
        <p:spPr/>
        <p:txBody>
          <a:bodyPr/>
          <a:lstStyle/>
          <a:p>
            <a:endParaRPr lang="en-LK"/>
          </a:p>
        </p:txBody>
      </p:sp>
      <p:sp>
        <p:nvSpPr>
          <p:cNvPr id="4" name="Date Placeholder 3">
            <a:extLst>
              <a:ext uri="{FF2B5EF4-FFF2-40B4-BE49-F238E27FC236}">
                <a16:creationId xmlns:a16="http://schemas.microsoft.com/office/drawing/2014/main" id="{38FE8365-06CE-3065-C5D1-3F72B0DA4175}"/>
              </a:ext>
            </a:extLst>
          </p:cNvPr>
          <p:cNvSpPr>
            <a:spLocks noGrp="1"/>
          </p:cNvSpPr>
          <p:nvPr>
            <p:ph type="dt" sz="half" idx="10"/>
          </p:nvPr>
        </p:nvSpPr>
        <p:spPr/>
        <p:txBody>
          <a:bodyPr/>
          <a:lstStyle/>
          <a:p>
            <a:fld id="{A80F4873-C21A-374F-9FD7-863C1F6786FD}" type="datetime1">
              <a:rPr lang="en-US" smtClean="0"/>
              <a:t>4/15/2025</a:t>
            </a:fld>
            <a:endParaRPr lang="en-US" dirty="0"/>
          </a:p>
        </p:txBody>
      </p:sp>
      <p:sp>
        <p:nvSpPr>
          <p:cNvPr id="5" name="Slide Number Placeholder 4">
            <a:extLst>
              <a:ext uri="{FF2B5EF4-FFF2-40B4-BE49-F238E27FC236}">
                <a16:creationId xmlns:a16="http://schemas.microsoft.com/office/drawing/2014/main" id="{677493D4-B778-5116-C691-0F10FEAF009A}"/>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10" name="Content Placeholder 9" descr="A graph with blue and white bars&#10;&#10;AI-generated content may be incorrect.">
            <a:extLst>
              <a:ext uri="{FF2B5EF4-FFF2-40B4-BE49-F238E27FC236}">
                <a16:creationId xmlns:a16="http://schemas.microsoft.com/office/drawing/2014/main" id="{02BB2651-DDF7-2C4B-57D6-395CB1136D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74151" y="3503629"/>
            <a:ext cx="5065704" cy="3377136"/>
          </a:xfrm>
        </p:spPr>
      </p:pic>
      <p:pic>
        <p:nvPicPr>
          <p:cNvPr id="12" name="Picture 11" descr="A graph of a bar graph&#10;&#10;AI-generated content may be incorrect.">
            <a:extLst>
              <a:ext uri="{FF2B5EF4-FFF2-40B4-BE49-F238E27FC236}">
                <a16:creationId xmlns:a16="http://schemas.microsoft.com/office/drawing/2014/main" id="{A99DDA32-4592-7CD4-1E2D-4BB7FD3C8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32" y="3462010"/>
            <a:ext cx="5065704" cy="3377136"/>
          </a:xfrm>
          <a:prstGeom prst="rect">
            <a:avLst/>
          </a:prstGeom>
        </p:spPr>
      </p:pic>
      <p:pic>
        <p:nvPicPr>
          <p:cNvPr id="14" name="Picture 13" descr="A graph with blue and white bars&#10;&#10;AI-generated content may be incorrect.">
            <a:extLst>
              <a:ext uri="{FF2B5EF4-FFF2-40B4-BE49-F238E27FC236}">
                <a16:creationId xmlns:a16="http://schemas.microsoft.com/office/drawing/2014/main" id="{AF40B8D2-B309-6610-14EF-A01EC0C3C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860" y="-25895"/>
            <a:ext cx="5294286" cy="3529524"/>
          </a:xfrm>
          <a:prstGeom prst="rect">
            <a:avLst/>
          </a:prstGeom>
        </p:spPr>
      </p:pic>
      <p:pic>
        <p:nvPicPr>
          <p:cNvPr id="16" name="Picture 15" descr="A graph of a bar graph&#10;&#10;AI-generated content may be incorrect.">
            <a:extLst>
              <a:ext uri="{FF2B5EF4-FFF2-40B4-BE49-F238E27FC236}">
                <a16:creationId xmlns:a16="http://schemas.microsoft.com/office/drawing/2014/main" id="{06FBC6F0-29C3-7405-7EAB-45203E08CF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298" y="-27384"/>
            <a:ext cx="5221172" cy="3480781"/>
          </a:xfrm>
          <a:prstGeom prst="rect">
            <a:avLst/>
          </a:prstGeom>
        </p:spPr>
      </p:pic>
    </p:spTree>
    <p:extLst>
      <p:ext uri="{BB962C8B-B14F-4D97-AF65-F5344CB8AC3E}">
        <p14:creationId xmlns:p14="http://schemas.microsoft.com/office/powerpoint/2010/main" val="851059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CB355-928A-2B53-C0F3-35EBC3D68E59}"/>
              </a:ext>
            </a:extLst>
          </p:cNvPr>
          <p:cNvSpPr>
            <a:spLocks noGrp="1"/>
          </p:cNvSpPr>
          <p:nvPr>
            <p:ph type="title"/>
          </p:nvPr>
        </p:nvSpPr>
        <p:spPr>
          <a:xfrm>
            <a:off x="2783632" y="0"/>
            <a:ext cx="10515600" cy="1325563"/>
          </a:xfrm>
        </p:spPr>
        <p:txBody>
          <a:bodyPr/>
          <a:lstStyle/>
          <a:p>
            <a:r>
              <a:rPr lang="en-GB" b="0" i="0" u="none" strike="noStrike" dirty="0">
                <a:solidFill>
                  <a:srgbClr val="000000"/>
                </a:solidFill>
                <a:effectLst/>
                <a:latin typeface="-webkit-standard"/>
              </a:rPr>
              <a:t> LSTM Model Development</a:t>
            </a:r>
            <a:endParaRPr lang="en-LK" dirty="0"/>
          </a:p>
        </p:txBody>
      </p:sp>
      <p:sp>
        <p:nvSpPr>
          <p:cNvPr id="3" name="Content Placeholder 2">
            <a:extLst>
              <a:ext uri="{FF2B5EF4-FFF2-40B4-BE49-F238E27FC236}">
                <a16:creationId xmlns:a16="http://schemas.microsoft.com/office/drawing/2014/main" id="{543E82FC-C367-EE2F-C235-E6853A608BB6}"/>
              </a:ext>
            </a:extLst>
          </p:cNvPr>
          <p:cNvSpPr>
            <a:spLocks noGrp="1"/>
          </p:cNvSpPr>
          <p:nvPr>
            <p:ph idx="1"/>
          </p:nvPr>
        </p:nvSpPr>
        <p:spPr>
          <a:xfrm>
            <a:off x="695400" y="1052736"/>
            <a:ext cx="10515600" cy="4351338"/>
          </a:xfrm>
        </p:spPr>
        <p:txBody>
          <a:bodyPr/>
          <a:lstStyle/>
          <a:p>
            <a:r>
              <a:rPr lang="en-GB" b="0" i="0" u="none" strike="noStrike" dirty="0">
                <a:solidFill>
                  <a:srgbClr val="000000"/>
                </a:solidFill>
                <a:effectLst/>
                <a:latin typeface="-webkit-standard"/>
              </a:rPr>
              <a:t>Bidirectional LSTM: Captures contextual relationships in API sequences (past + future dependencies).</a:t>
            </a:r>
          </a:p>
          <a:p>
            <a:r>
              <a:rPr lang="en-GB" b="0" i="0" u="none" strike="noStrike" dirty="0">
                <a:solidFill>
                  <a:srgbClr val="000000"/>
                </a:solidFill>
                <a:effectLst/>
                <a:latin typeface="-webkit-standard"/>
              </a:rPr>
              <a:t>Multi-Label Output: Sigmoid activation for detecting multiple evasion techniques simultaneously.</a:t>
            </a:r>
          </a:p>
          <a:p>
            <a:endParaRPr lang="en-LK" dirty="0"/>
          </a:p>
        </p:txBody>
      </p:sp>
      <p:sp>
        <p:nvSpPr>
          <p:cNvPr id="4" name="Date Placeholder 3">
            <a:extLst>
              <a:ext uri="{FF2B5EF4-FFF2-40B4-BE49-F238E27FC236}">
                <a16:creationId xmlns:a16="http://schemas.microsoft.com/office/drawing/2014/main" id="{6D3E77AE-7FF7-D9AF-E5CD-8BDD76C44C75}"/>
              </a:ext>
            </a:extLst>
          </p:cNvPr>
          <p:cNvSpPr>
            <a:spLocks noGrp="1"/>
          </p:cNvSpPr>
          <p:nvPr>
            <p:ph type="dt" sz="half" idx="10"/>
          </p:nvPr>
        </p:nvSpPr>
        <p:spPr/>
        <p:txBody>
          <a:bodyPr/>
          <a:lstStyle/>
          <a:p>
            <a:fld id="{8018B58D-E25B-724F-9533-B241077BF3E1}" type="datetime1">
              <a:rPr lang="en-US" smtClean="0"/>
              <a:t>4/15/2025</a:t>
            </a:fld>
            <a:endParaRPr lang="en-US" dirty="0"/>
          </a:p>
        </p:txBody>
      </p:sp>
      <p:sp>
        <p:nvSpPr>
          <p:cNvPr id="5" name="Slide Number Placeholder 4">
            <a:extLst>
              <a:ext uri="{FF2B5EF4-FFF2-40B4-BE49-F238E27FC236}">
                <a16:creationId xmlns:a16="http://schemas.microsoft.com/office/drawing/2014/main" id="{53DB13FA-378A-3B51-091E-92D7F1C1DE3D}"/>
              </a:ext>
            </a:extLst>
          </p:cNvPr>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8" name="Picture 7" descr="A graph of different types of data&#10;&#10;AI-generated content may be incorrect.">
            <a:extLst>
              <a:ext uri="{FF2B5EF4-FFF2-40B4-BE49-F238E27FC236}">
                <a16:creationId xmlns:a16="http://schemas.microsoft.com/office/drawing/2014/main" id="{8D5177E9-1DD2-FAE8-B526-96EF4B924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037" y="2823078"/>
            <a:ext cx="9749535" cy="4062306"/>
          </a:xfrm>
          <a:prstGeom prst="rect">
            <a:avLst/>
          </a:prstGeom>
        </p:spPr>
      </p:pic>
    </p:spTree>
    <p:extLst>
      <p:ext uri="{BB962C8B-B14F-4D97-AF65-F5344CB8AC3E}">
        <p14:creationId xmlns:p14="http://schemas.microsoft.com/office/powerpoint/2010/main" val="1012707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2103-3A6F-8F7F-5301-D691D4CC5638}"/>
              </a:ext>
            </a:extLst>
          </p:cNvPr>
          <p:cNvSpPr>
            <a:spLocks noGrp="1"/>
          </p:cNvSpPr>
          <p:nvPr>
            <p:ph type="title"/>
          </p:nvPr>
        </p:nvSpPr>
        <p:spPr/>
        <p:txBody>
          <a:bodyPr/>
          <a:lstStyle/>
          <a:p>
            <a:endParaRPr lang="en-LK" dirty="0"/>
          </a:p>
        </p:txBody>
      </p:sp>
      <p:pic>
        <p:nvPicPr>
          <p:cNvPr id="9" name="Content Placeholder 8" descr="A screen shot of a computer program&#10;&#10;AI-generated content may be incorrect.">
            <a:extLst>
              <a:ext uri="{FF2B5EF4-FFF2-40B4-BE49-F238E27FC236}">
                <a16:creationId xmlns:a16="http://schemas.microsoft.com/office/drawing/2014/main" id="{25D65DFB-0B28-EB81-9E82-D09AAD5F45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832" y="0"/>
            <a:ext cx="7470463" cy="4351338"/>
          </a:xfrm>
        </p:spPr>
      </p:pic>
      <p:sp>
        <p:nvSpPr>
          <p:cNvPr id="4" name="Date Placeholder 3">
            <a:extLst>
              <a:ext uri="{FF2B5EF4-FFF2-40B4-BE49-F238E27FC236}">
                <a16:creationId xmlns:a16="http://schemas.microsoft.com/office/drawing/2014/main" id="{6C19B65C-5409-64CF-61D7-286B89894FFC}"/>
              </a:ext>
            </a:extLst>
          </p:cNvPr>
          <p:cNvSpPr>
            <a:spLocks noGrp="1"/>
          </p:cNvSpPr>
          <p:nvPr>
            <p:ph type="dt" sz="half" idx="10"/>
          </p:nvPr>
        </p:nvSpPr>
        <p:spPr/>
        <p:txBody>
          <a:bodyPr/>
          <a:lstStyle/>
          <a:p>
            <a:fld id="{74F803BE-37D6-9C49-BBEF-51DBE4CFC163}" type="datetime1">
              <a:rPr lang="en-US" smtClean="0"/>
              <a:t>4/15/2025</a:t>
            </a:fld>
            <a:endParaRPr lang="en-US" dirty="0"/>
          </a:p>
        </p:txBody>
      </p:sp>
      <p:sp>
        <p:nvSpPr>
          <p:cNvPr id="5" name="Slide Number Placeholder 4">
            <a:extLst>
              <a:ext uri="{FF2B5EF4-FFF2-40B4-BE49-F238E27FC236}">
                <a16:creationId xmlns:a16="http://schemas.microsoft.com/office/drawing/2014/main" id="{8DF36270-DBD2-7AF2-33BF-A005367E50DC}"/>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11" name="Picture 10" descr="A computer screen shot of a program code&#10;&#10;AI-generated content may be incorrect.">
            <a:extLst>
              <a:ext uri="{FF2B5EF4-FFF2-40B4-BE49-F238E27FC236}">
                <a16:creationId xmlns:a16="http://schemas.microsoft.com/office/drawing/2014/main" id="{43A37985-FC7E-9FB4-A3D3-044E328A9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768" y="1562022"/>
            <a:ext cx="8067477" cy="4991317"/>
          </a:xfrm>
          <a:prstGeom prst="rect">
            <a:avLst/>
          </a:prstGeom>
        </p:spPr>
      </p:pic>
    </p:spTree>
    <p:extLst>
      <p:ext uri="{BB962C8B-B14F-4D97-AF65-F5344CB8AC3E}">
        <p14:creationId xmlns:p14="http://schemas.microsoft.com/office/powerpoint/2010/main" val="180597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570410" y="829491"/>
            <a:ext cx="4293326" cy="868362"/>
          </a:xfrm>
        </p:spPr>
        <p:txBody>
          <a:bodyPr>
            <a:normAutofit fontScale="90000"/>
          </a:bodyPr>
          <a:lstStyle/>
          <a:p>
            <a:r>
              <a:rPr lang="en-US" dirty="0"/>
              <a:t>Research Gap</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
        <p:nvSpPr>
          <p:cNvPr id="2" name="Rectangle 1"/>
          <p:cNvSpPr/>
          <p:nvPr/>
        </p:nvSpPr>
        <p:spPr>
          <a:xfrm>
            <a:off x="7524205" y="2076994"/>
            <a:ext cx="4667795" cy="1200329"/>
          </a:xfrm>
          <a:prstGeom prst="rect">
            <a:avLst/>
          </a:prstGeom>
        </p:spPr>
        <p:txBody>
          <a:bodyPr wrap="square">
            <a:spAutoFit/>
          </a:bodyPr>
          <a:lstStyle/>
          <a:p>
            <a:r>
              <a:rPr lang="en-US" dirty="0"/>
              <a:t>The specific issue is how to develop malware that can effectively evade detection by the </a:t>
            </a:r>
          </a:p>
          <a:p>
            <a:r>
              <a:rPr lang="en-US" dirty="0"/>
              <a:t>Cuckoo sandbox, utilizing RL to enhance the evasion capabilities dynamically.</a:t>
            </a:r>
          </a:p>
        </p:txBody>
      </p:sp>
      <p:sp>
        <p:nvSpPr>
          <p:cNvPr id="7" name="Title 4">
            <a:extLst>
              <a:ext uri="{FF2B5EF4-FFF2-40B4-BE49-F238E27FC236}">
                <a16:creationId xmlns:a16="http://schemas.microsoft.com/office/drawing/2014/main" id="{22F6FBBB-4C77-4A4B-BE54-96D3B0DF3BB7}"/>
              </a:ext>
            </a:extLst>
          </p:cNvPr>
          <p:cNvSpPr txBox="1">
            <a:spLocks/>
          </p:cNvSpPr>
          <p:nvPr/>
        </p:nvSpPr>
        <p:spPr>
          <a:xfrm>
            <a:off x="7789815" y="829491"/>
            <a:ext cx="4293326" cy="86836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Research Problem</a:t>
            </a:r>
            <a:br>
              <a:rPr lang="en-US" dirty="0"/>
            </a:br>
            <a:endParaRPr lang="en-US" dirty="0"/>
          </a:p>
        </p:txBody>
      </p:sp>
      <p:cxnSp>
        <p:nvCxnSpPr>
          <p:cNvPr id="8" name="Straight Arrow Connector 7"/>
          <p:cNvCxnSpPr/>
          <p:nvPr/>
        </p:nvCxnSpPr>
        <p:spPr>
          <a:xfrm flipV="1">
            <a:off x="5381897" y="2438401"/>
            <a:ext cx="1637212" cy="174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35576" y="2076995"/>
            <a:ext cx="4667795" cy="1200329"/>
          </a:xfrm>
          <a:prstGeom prst="rect">
            <a:avLst/>
          </a:prstGeom>
        </p:spPr>
        <p:txBody>
          <a:bodyPr wrap="square">
            <a:spAutoFit/>
          </a:bodyPr>
          <a:lstStyle/>
          <a:p>
            <a:r>
              <a:rPr lang="en-US" dirty="0"/>
              <a:t>There is a lack of comprehensive studies focused on developing malware that can bypass advanced sandbox environments (like Cuckoo), especially using reinforcement learning (RL). </a:t>
            </a:r>
          </a:p>
        </p:txBody>
      </p:sp>
      <p:sp>
        <p:nvSpPr>
          <p:cNvPr id="12" name="Oval 11"/>
          <p:cNvSpPr/>
          <p:nvPr/>
        </p:nvSpPr>
        <p:spPr>
          <a:xfrm>
            <a:off x="3631473" y="3656464"/>
            <a:ext cx="5068389" cy="26038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b="1" dirty="0">
                <a:solidFill>
                  <a:schemeClr val="tx1"/>
                </a:solidFill>
              </a:rPr>
              <a:t>Majority of this research, based on the defensive approach or proactive approach. But the offensive approach is also much needed for the take a good idea</a:t>
            </a:r>
          </a:p>
          <a:p>
            <a:pPr algn="ctr"/>
            <a:r>
              <a:rPr lang="en-US" b="1" dirty="0">
                <a:solidFill>
                  <a:schemeClr val="tx1"/>
                </a:solidFill>
              </a:rPr>
              <a:t>about whole research area/domain.</a:t>
            </a:r>
          </a:p>
        </p:txBody>
      </p:sp>
    </p:spTree>
    <p:extLst>
      <p:ext uri="{BB962C8B-B14F-4D97-AF65-F5344CB8AC3E}">
        <p14:creationId xmlns:p14="http://schemas.microsoft.com/office/powerpoint/2010/main" val="20038564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393EB-4741-D8EF-64D0-DCC8F176AA0F}"/>
              </a:ext>
            </a:extLst>
          </p:cNvPr>
          <p:cNvSpPr>
            <a:spLocks noGrp="1"/>
          </p:cNvSpPr>
          <p:nvPr>
            <p:ph type="title"/>
          </p:nvPr>
        </p:nvSpPr>
        <p:spPr/>
        <p:txBody>
          <a:bodyPr/>
          <a:lstStyle/>
          <a:p>
            <a:r>
              <a:rPr lang="en-GB" b="0" i="0" u="none" strike="noStrike" dirty="0">
                <a:solidFill>
                  <a:srgbClr val="000000"/>
                </a:solidFill>
                <a:effectLst/>
                <a:latin typeface="-webkit-standard"/>
              </a:rPr>
              <a:t>Example Workflow Execution</a:t>
            </a:r>
            <a:endParaRPr lang="en-LK" dirty="0"/>
          </a:p>
        </p:txBody>
      </p:sp>
      <p:sp>
        <p:nvSpPr>
          <p:cNvPr id="4" name="Date Placeholder 3">
            <a:extLst>
              <a:ext uri="{FF2B5EF4-FFF2-40B4-BE49-F238E27FC236}">
                <a16:creationId xmlns:a16="http://schemas.microsoft.com/office/drawing/2014/main" id="{ED4D9941-B208-6868-34DB-F19E62638DEE}"/>
              </a:ext>
            </a:extLst>
          </p:cNvPr>
          <p:cNvSpPr>
            <a:spLocks noGrp="1"/>
          </p:cNvSpPr>
          <p:nvPr>
            <p:ph type="dt" sz="half" idx="10"/>
          </p:nvPr>
        </p:nvSpPr>
        <p:spPr/>
        <p:txBody>
          <a:bodyPr/>
          <a:lstStyle/>
          <a:p>
            <a:fld id="{04949CE0-0266-B941-991C-8ED0703AA711}" type="datetime1">
              <a:rPr lang="en-US" smtClean="0"/>
              <a:t>4/15/2025</a:t>
            </a:fld>
            <a:endParaRPr lang="en-US" dirty="0"/>
          </a:p>
        </p:txBody>
      </p:sp>
      <p:sp>
        <p:nvSpPr>
          <p:cNvPr id="5" name="Slide Number Placeholder 4">
            <a:extLst>
              <a:ext uri="{FF2B5EF4-FFF2-40B4-BE49-F238E27FC236}">
                <a16:creationId xmlns:a16="http://schemas.microsoft.com/office/drawing/2014/main" id="{ED0ACBE7-BE1F-CB2E-F3E7-FE213175DFFD}"/>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8" name="Picture 7">
            <a:extLst>
              <a:ext uri="{FF2B5EF4-FFF2-40B4-BE49-F238E27FC236}">
                <a16:creationId xmlns:a16="http://schemas.microsoft.com/office/drawing/2014/main" id="{90F2A10A-1598-F994-C584-4F73E32251EF}"/>
              </a:ext>
            </a:extLst>
          </p:cNvPr>
          <p:cNvPicPr>
            <a:picLocks noChangeAspect="1"/>
          </p:cNvPicPr>
          <p:nvPr/>
        </p:nvPicPr>
        <p:blipFill>
          <a:blip r:embed="rId3"/>
          <a:srcRect l="26838" t="52965" r="14795" b="-1881"/>
          <a:stretch/>
        </p:blipFill>
        <p:spPr>
          <a:xfrm>
            <a:off x="263352" y="1377865"/>
            <a:ext cx="10801200" cy="5657774"/>
          </a:xfrm>
          <a:prstGeom prst="rect">
            <a:avLst/>
          </a:prstGeom>
        </p:spPr>
      </p:pic>
      <p:pic>
        <p:nvPicPr>
          <p:cNvPr id="11" name="Content Placeholder 10" descr="A screenshot of a computer&#10;&#10;AI-generated content may be incorrect.">
            <a:extLst>
              <a:ext uri="{FF2B5EF4-FFF2-40B4-BE49-F238E27FC236}">
                <a16:creationId xmlns:a16="http://schemas.microsoft.com/office/drawing/2014/main" id="{4ED4B889-CD7D-F79F-3DA4-921DD08BACDB}"/>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l="23789" t="54965" r="34922" b="28487"/>
          <a:stretch/>
        </p:blipFill>
        <p:spPr>
          <a:xfrm>
            <a:off x="5685874" y="3076708"/>
            <a:ext cx="7416824" cy="1857872"/>
          </a:xfrm>
        </p:spPr>
      </p:pic>
    </p:spTree>
    <p:extLst>
      <p:ext uri="{BB962C8B-B14F-4D97-AF65-F5344CB8AC3E}">
        <p14:creationId xmlns:p14="http://schemas.microsoft.com/office/powerpoint/2010/main" val="1159934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Future Work</a:t>
            </a:r>
          </a:p>
        </p:txBody>
      </p:sp>
      <p:sp>
        <p:nvSpPr>
          <p:cNvPr id="7" name="Rectangle 6">
            <a:extLst>
              <a:ext uri="{FF2B5EF4-FFF2-40B4-BE49-F238E27FC236}">
                <a16:creationId xmlns:a16="http://schemas.microsoft.com/office/drawing/2014/main" id="{65894760-65DF-7862-D9CF-E945BFC7E25D}"/>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
        <p:nvSpPr>
          <p:cNvPr id="6" name="TextBox 5">
            <a:extLst>
              <a:ext uri="{FF2B5EF4-FFF2-40B4-BE49-F238E27FC236}">
                <a16:creationId xmlns:a16="http://schemas.microsoft.com/office/drawing/2014/main" id="{5F41C68E-63D8-EBF0-14D9-71CFD905714C}"/>
              </a:ext>
            </a:extLst>
          </p:cNvPr>
          <p:cNvSpPr txBox="1"/>
          <p:nvPr/>
        </p:nvSpPr>
        <p:spPr>
          <a:xfrm>
            <a:off x="838200" y="1844824"/>
            <a:ext cx="10658400" cy="3139321"/>
          </a:xfrm>
          <a:prstGeom prst="rect">
            <a:avLst/>
          </a:prstGeom>
          <a:noFill/>
        </p:spPr>
        <p:txBody>
          <a:bodyPr wrap="square" rtlCol="0">
            <a:spAutoFit/>
          </a:bodyPr>
          <a:lstStyle/>
          <a:p>
            <a:endParaRPr lang="en-GB" dirty="0"/>
          </a:p>
          <a:p>
            <a:pPr marL="285750" indent="-285750">
              <a:buFont typeface="Arial" panose="020B0604020202020204" pitchFamily="34" charset="0"/>
              <a:buChar char="•"/>
            </a:pPr>
            <a:r>
              <a:rPr lang="en-GB" sz="2400" dirty="0"/>
              <a:t>Expand synthetic data rules to cover edge-case evasion patterns (e.g., API permutations, indirect checks).</a:t>
            </a:r>
          </a:p>
          <a:p>
            <a:pPr marL="285750" indent="-285750">
              <a:buFont typeface="Arial" panose="020B0604020202020204" pitchFamily="34" charset="0"/>
              <a:buChar char="•"/>
            </a:pPr>
            <a:r>
              <a:rPr lang="en-GB" sz="2400" dirty="0"/>
              <a:t>Integrate the model into live sandbox environments for real-time analysis during malware execution.</a:t>
            </a:r>
          </a:p>
          <a:p>
            <a:pPr marL="285750" indent="-285750">
              <a:buFont typeface="Arial" panose="020B0604020202020204" pitchFamily="34" charset="0"/>
              <a:buChar char="•"/>
            </a:pPr>
            <a:r>
              <a:rPr lang="en-GB" sz="2400" dirty="0"/>
              <a:t>Develop a feedback loop for continuous model improvement using live sandbox data.</a:t>
            </a:r>
          </a:p>
          <a:p>
            <a:br>
              <a:rPr lang="en-GB" dirty="0"/>
            </a:br>
            <a:endParaRPr lang="en-LK" dirty="0"/>
          </a:p>
        </p:txBody>
      </p:sp>
    </p:spTree>
    <p:extLst>
      <p:ext uri="{BB962C8B-B14F-4D97-AF65-F5344CB8AC3E}">
        <p14:creationId xmlns:p14="http://schemas.microsoft.com/office/powerpoint/2010/main" val="2722356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dirty="0"/>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839416" y="1412776"/>
            <a:ext cx="10169964" cy="4623792"/>
          </a:xfrm>
        </p:spPr>
        <p:txBody>
          <a:bodyPr>
            <a:noAutofit/>
          </a:bodyPr>
          <a:lstStyle/>
          <a:p>
            <a:r>
              <a:rPr lang="en-US" sz="2000" dirty="0"/>
              <a:t>[1] S. Gallagher and M. Picado, “Agent Tesla amps up information stealing attacks,” 02Feb2021.https://news.sophos.com/enus/2021/02/02/agent-tesla-amps-up-</a:t>
            </a:r>
            <a:r>
              <a:rPr lang="en-US" sz="2000" dirty="0" err="1"/>
              <a:t>informati</a:t>
            </a:r>
            <a:r>
              <a:rPr lang="en-US" sz="2000" dirty="0"/>
              <a:t> on-stealing-attacks/.</a:t>
            </a:r>
          </a:p>
          <a:p>
            <a:r>
              <a:rPr lang="en-US" sz="2000" dirty="0"/>
              <a:t>[2] S. Gallagher and M. Picado, “Agent Tesla amps up information stealing attacks,” 02Feb2021.https://news.sophos.com/enus/2021/02/02/agent-tesla-amps-up-</a:t>
            </a:r>
            <a:r>
              <a:rPr lang="en-US" sz="2000" dirty="0" err="1"/>
              <a:t>informati</a:t>
            </a:r>
            <a:r>
              <a:rPr lang="en-US" sz="2000" dirty="0"/>
              <a:t> on-stealing-attacks/.</a:t>
            </a:r>
          </a:p>
          <a:p>
            <a:r>
              <a:rPr lang="en-US" sz="2000" dirty="0"/>
              <a:t>[3] M. </a:t>
            </a:r>
            <a:r>
              <a:rPr lang="en-US" sz="2000" dirty="0" err="1"/>
              <a:t>Ficco</a:t>
            </a:r>
            <a:r>
              <a:rPr lang="en-US" sz="2000" dirty="0"/>
              <a:t>, "Malware Analysis by Combining Multiple Detectors and Observation Windows," vol. 71, no. 6, pp. 1276-1290, 1 June 2022, </a:t>
            </a:r>
            <a:r>
              <a:rPr lang="en-US" sz="2000" dirty="0" err="1"/>
              <a:t>doi</a:t>
            </a:r>
            <a:r>
              <a:rPr lang="en-US" sz="2000" dirty="0"/>
              <a:t>: 10.1109/TC.2021.3082002.</a:t>
            </a:r>
          </a:p>
          <a:p>
            <a:r>
              <a:rPr lang="en-US" sz="2000" dirty="0"/>
              <a:t>[4]  P. A. Selvaraj, M. </a:t>
            </a:r>
            <a:r>
              <a:rPr lang="en-US" sz="2000" dirty="0" err="1"/>
              <a:t>Jagadeesan</a:t>
            </a:r>
            <a:r>
              <a:rPr lang="en-US" sz="2000" dirty="0"/>
              <a:t>, T. M. Saravanan, A. Kumar, A. Kumar and M. K. Singh, "Comparative Study of Detection and Analysis of Different Malware with the Help of Different Algorithm," 2023 International Conference on Computer Communication and Informatics (ICCCI), Coimbatore, India, 2023, pp. 1-6, </a:t>
            </a:r>
            <a:r>
              <a:rPr lang="en-US" sz="2000" dirty="0" err="1"/>
              <a:t>doi</a:t>
            </a:r>
            <a:r>
              <a:rPr lang="en-US" sz="2000" dirty="0"/>
              <a:t>: 10.1109/ICCCI56745.2023.10128452.</a:t>
            </a:r>
          </a:p>
          <a:p>
            <a:r>
              <a:rPr lang="en-US" sz="2000" dirty="0"/>
              <a:t>[5] B. Jin, J. Choi, J. B. Hong and H. Kim, "On the Effectiveness of Perturbations in Generating Evasive Malware Variants," in IEEE Access, vol. 11, pp. 31062-31074, 2023, </a:t>
            </a:r>
            <a:r>
              <a:rPr lang="en-US" sz="2000" dirty="0" err="1"/>
              <a:t>doi</a:t>
            </a:r>
            <a:r>
              <a:rPr lang="en-US" sz="2000" dirty="0"/>
              <a:t>: 10.1109/ACCESS.2023.3262265.</a:t>
            </a:r>
          </a:p>
          <a:p>
            <a:endParaRPr lang="en-US" sz="2000" dirty="0"/>
          </a:p>
        </p:txBody>
      </p:sp>
      <p:sp>
        <p:nvSpPr>
          <p:cNvPr id="5" name="Rectangle 4">
            <a:extLst>
              <a:ext uri="{FF2B5EF4-FFF2-40B4-BE49-F238E27FC236}">
                <a16:creationId xmlns:a16="http://schemas.microsoft.com/office/drawing/2014/main" id="{A1E98459-2982-0FBA-909C-261626879AF2}"/>
              </a:ext>
            </a:extLst>
          </p:cNvPr>
          <p:cNvSpPr/>
          <p:nvPr/>
        </p:nvSpPr>
        <p:spPr>
          <a:xfrm>
            <a:off x="2639616" y="6525344"/>
            <a:ext cx="5904656" cy="260648"/>
          </a:xfrm>
          <a:prstGeom prst="rect">
            <a:avLst/>
          </a:prstGeom>
          <a:solidFill>
            <a:schemeClr val="bg1"/>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6" name="Rectangle 5">
            <a:extLst>
              <a:ext uri="{FF2B5EF4-FFF2-40B4-BE49-F238E27FC236}">
                <a16:creationId xmlns:a16="http://schemas.microsoft.com/office/drawing/2014/main" id="{D20C6F17-F504-9496-DFEB-8AD9358038A7}"/>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3250214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582019"/>
            <a:ext cx="10363200" cy="1362075"/>
          </a:xfrm>
        </p:spPr>
        <p:txBody>
          <a:bodyPr>
            <a:normAutofit fontScale="90000"/>
          </a:bodyPr>
          <a:lstStyle/>
          <a:p>
            <a:r>
              <a:rPr lang="en-US" dirty="0"/>
              <a:t>IT21300950 | VITHANAGE V. K. M.</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Cyber Security</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pic>
        <p:nvPicPr>
          <p:cNvPr id="10" name="Picture 9" descr="A person in a suit and tie&#10;&#10;Description automatically generated">
            <a:extLst>
              <a:ext uri="{FF2B5EF4-FFF2-40B4-BE49-F238E27FC236}">
                <a16:creationId xmlns:a16="http://schemas.microsoft.com/office/drawing/2014/main" id="{C1C91904-2C49-0A43-8A9E-B052A41350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4368" y="12031"/>
            <a:ext cx="2495600" cy="2495600"/>
          </a:xfrm>
          <a:prstGeom prst="rect">
            <a:avLst/>
          </a:prstGeom>
          <a:ln>
            <a:solidFill>
              <a:schemeClr val="tx1"/>
            </a:solidFill>
          </a:ln>
        </p:spPr>
      </p:pic>
    </p:spTree>
    <p:extLst>
      <p:ext uri="{BB962C8B-B14F-4D97-AF65-F5344CB8AC3E}">
        <p14:creationId xmlns:p14="http://schemas.microsoft.com/office/powerpoint/2010/main" val="1117032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D0595F-0E35-9B49-8BC2-78012B785CE1}"/>
              </a:ext>
            </a:extLst>
          </p:cNvPr>
          <p:cNvSpPr>
            <a:spLocks noGrp="1"/>
          </p:cNvSpPr>
          <p:nvPr>
            <p:ph idx="1"/>
          </p:nvPr>
        </p:nvSpPr>
        <p:spPr>
          <a:xfrm>
            <a:off x="316612" y="2188292"/>
            <a:ext cx="11684000" cy="1152128"/>
          </a:xfrm>
        </p:spPr>
        <p:txBody>
          <a:bodyPr/>
          <a:lstStyle/>
          <a:p>
            <a:r>
              <a:rPr lang="en-LK" dirty="0"/>
              <a:t>Modern malware employ variuos evasion strategies to hide their behaviour when inside a sandbox environment</a:t>
            </a:r>
          </a:p>
        </p:txBody>
      </p:sp>
      <p:sp>
        <p:nvSpPr>
          <p:cNvPr id="5" name="Rectangle 4">
            <a:extLst>
              <a:ext uri="{FF2B5EF4-FFF2-40B4-BE49-F238E27FC236}">
                <a16:creationId xmlns:a16="http://schemas.microsoft.com/office/drawing/2014/main" id="{2BC73FA1-3A7A-8642-BE8E-F6053735167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
        <p:nvSpPr>
          <p:cNvPr id="6" name="Content Placeholder 2">
            <a:extLst>
              <a:ext uri="{FF2B5EF4-FFF2-40B4-BE49-F238E27FC236}">
                <a16:creationId xmlns:a16="http://schemas.microsoft.com/office/drawing/2014/main" id="{15F9D321-CA62-4D43-AC97-816A81939466}"/>
              </a:ext>
            </a:extLst>
          </p:cNvPr>
          <p:cNvSpPr txBox="1">
            <a:spLocks/>
          </p:cNvSpPr>
          <p:nvPr/>
        </p:nvSpPr>
        <p:spPr>
          <a:xfrm>
            <a:off x="316612" y="3207688"/>
            <a:ext cx="11684000"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LK" dirty="0"/>
              <a:t>To detect malware in a sandbox environement, only reactive approaches have been applied</a:t>
            </a:r>
          </a:p>
        </p:txBody>
      </p:sp>
      <p:sp>
        <p:nvSpPr>
          <p:cNvPr id="7" name="Content Placeholder 2">
            <a:extLst>
              <a:ext uri="{FF2B5EF4-FFF2-40B4-BE49-F238E27FC236}">
                <a16:creationId xmlns:a16="http://schemas.microsoft.com/office/drawing/2014/main" id="{7E90A439-D39E-E04D-90A9-D3F50DB853B6}"/>
              </a:ext>
            </a:extLst>
          </p:cNvPr>
          <p:cNvSpPr txBox="1">
            <a:spLocks/>
          </p:cNvSpPr>
          <p:nvPr/>
        </p:nvSpPr>
        <p:spPr>
          <a:xfrm>
            <a:off x="316612" y="4254906"/>
            <a:ext cx="11684000"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LK" dirty="0"/>
              <a:t>The need of proactive approaches similar to adaptive sandbox environment is present in the industry</a:t>
            </a:r>
          </a:p>
        </p:txBody>
      </p:sp>
      <p:sp>
        <p:nvSpPr>
          <p:cNvPr id="10" name="Title 1">
            <a:extLst>
              <a:ext uri="{FF2B5EF4-FFF2-40B4-BE49-F238E27FC236}">
                <a16:creationId xmlns:a16="http://schemas.microsoft.com/office/drawing/2014/main" id="{0AF5C8A2-60F8-7341-9E7B-A8CF1C4EBC20}"/>
              </a:ext>
            </a:extLst>
          </p:cNvPr>
          <p:cNvSpPr txBox="1">
            <a:spLocks noGrp="1"/>
          </p:cNvSpPr>
          <p:nvPr>
            <p:ph type="title"/>
          </p:nvPr>
        </p:nvSpPr>
        <p:spPr>
          <a:xfrm>
            <a:off x="508000" y="299054"/>
            <a:ext cx="11684000" cy="1684040"/>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LK" sz="3600" dirty="0"/>
              <a:t>A Reinforcement Learning agent to dynamically modify the behaviour of a sandbox based on specific malware samples</a:t>
            </a:r>
          </a:p>
        </p:txBody>
      </p:sp>
    </p:spTree>
    <p:extLst>
      <p:ext uri="{BB962C8B-B14F-4D97-AF65-F5344CB8AC3E}">
        <p14:creationId xmlns:p14="http://schemas.microsoft.com/office/powerpoint/2010/main" val="840645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F76F-E26D-674A-A3F4-E463E1D4F35D}"/>
              </a:ext>
            </a:extLst>
          </p:cNvPr>
          <p:cNvSpPr>
            <a:spLocks noGrp="1"/>
          </p:cNvSpPr>
          <p:nvPr>
            <p:ph type="title"/>
          </p:nvPr>
        </p:nvSpPr>
        <p:spPr>
          <a:xfrm>
            <a:off x="307856" y="1268760"/>
            <a:ext cx="11684000" cy="792162"/>
          </a:xfrm>
        </p:spPr>
        <p:txBody>
          <a:bodyPr/>
          <a:lstStyle/>
          <a:p>
            <a:r>
              <a:rPr lang="en-LK" dirty="0"/>
              <a:t>Research Question</a:t>
            </a:r>
          </a:p>
        </p:txBody>
      </p:sp>
      <p:sp>
        <p:nvSpPr>
          <p:cNvPr id="3" name="Content Placeholder 2">
            <a:extLst>
              <a:ext uri="{FF2B5EF4-FFF2-40B4-BE49-F238E27FC236}">
                <a16:creationId xmlns:a16="http://schemas.microsoft.com/office/drawing/2014/main" id="{80D0595F-0E35-9B49-8BC2-78012B785CE1}"/>
              </a:ext>
            </a:extLst>
          </p:cNvPr>
          <p:cNvSpPr>
            <a:spLocks noGrp="1"/>
          </p:cNvSpPr>
          <p:nvPr>
            <p:ph idx="1"/>
          </p:nvPr>
        </p:nvSpPr>
        <p:spPr>
          <a:xfrm>
            <a:off x="316612" y="2708920"/>
            <a:ext cx="11684000" cy="1637928"/>
          </a:xfrm>
        </p:spPr>
        <p:txBody>
          <a:bodyPr/>
          <a:lstStyle/>
          <a:p>
            <a:r>
              <a:rPr lang="en-GB" dirty="0"/>
              <a:t>How can sandbox environments be designed  to dynamically modify their behaviour in response to the characteristics of specific malware samples with aid of an RL agent?</a:t>
            </a:r>
            <a:endParaRPr lang="en-LK" dirty="0"/>
          </a:p>
        </p:txBody>
      </p:sp>
      <p:sp>
        <p:nvSpPr>
          <p:cNvPr id="5" name="Rectangle 4">
            <a:extLst>
              <a:ext uri="{FF2B5EF4-FFF2-40B4-BE49-F238E27FC236}">
                <a16:creationId xmlns:a16="http://schemas.microsoft.com/office/drawing/2014/main" id="{2BC73FA1-3A7A-8642-BE8E-F6053735167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Tree>
    <p:extLst>
      <p:ext uri="{BB962C8B-B14F-4D97-AF65-F5344CB8AC3E}">
        <p14:creationId xmlns:p14="http://schemas.microsoft.com/office/powerpoint/2010/main" val="2022093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F692-E28A-7848-935F-C6781A24F7A1}"/>
              </a:ext>
            </a:extLst>
          </p:cNvPr>
          <p:cNvSpPr>
            <a:spLocks noGrp="1"/>
          </p:cNvSpPr>
          <p:nvPr>
            <p:ph type="title"/>
          </p:nvPr>
        </p:nvSpPr>
        <p:spPr/>
        <p:txBody>
          <a:bodyPr/>
          <a:lstStyle/>
          <a:p>
            <a:r>
              <a:rPr lang="en-LK" dirty="0"/>
              <a:t>Methodology of RL Agent</a:t>
            </a:r>
          </a:p>
        </p:txBody>
      </p:sp>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
        <p:nvSpPr>
          <p:cNvPr id="7" name="Content Placeholder 6">
            <a:extLst>
              <a:ext uri="{FF2B5EF4-FFF2-40B4-BE49-F238E27FC236}">
                <a16:creationId xmlns:a16="http://schemas.microsoft.com/office/drawing/2014/main" id="{5A59285E-41DE-E146-91CC-BF29148D7AC3}"/>
              </a:ext>
            </a:extLst>
          </p:cNvPr>
          <p:cNvSpPr>
            <a:spLocks noGrp="1"/>
          </p:cNvSpPr>
          <p:nvPr>
            <p:ph idx="1"/>
          </p:nvPr>
        </p:nvSpPr>
        <p:spPr>
          <a:xfrm>
            <a:off x="304800" y="1371600"/>
            <a:ext cx="11684000" cy="5181600"/>
          </a:xfrm>
        </p:spPr>
        <p:txBody>
          <a:bodyPr/>
          <a:lstStyle/>
          <a:p>
            <a:pPr marL="514350" indent="-514350">
              <a:buFont typeface="+mj-lt"/>
              <a:buAutoNum type="arabicPeriod"/>
            </a:pPr>
            <a:r>
              <a:rPr lang="en-LK" dirty="0"/>
              <a:t>Upload malware to Cuckoo Sandbox</a:t>
            </a:r>
          </a:p>
          <a:p>
            <a:pPr marL="514350" indent="-514350">
              <a:buFont typeface="+mj-lt"/>
              <a:buAutoNum type="arabicPeriod"/>
            </a:pPr>
            <a:r>
              <a:rPr lang="en-LK" dirty="0"/>
              <a:t>Retrieve the analyzed reports</a:t>
            </a:r>
          </a:p>
          <a:p>
            <a:pPr marL="514350" indent="-514350">
              <a:buFont typeface="+mj-lt"/>
              <a:buAutoNum type="arabicPeriod"/>
            </a:pPr>
            <a:r>
              <a:rPr lang="en-LK" dirty="0"/>
              <a:t>Reupload same malware </a:t>
            </a:r>
          </a:p>
          <a:p>
            <a:pPr marL="514350" indent="-514350">
              <a:buFont typeface="+mj-lt"/>
              <a:buAutoNum type="arabicPeriod"/>
            </a:pPr>
            <a:r>
              <a:rPr lang="en-LK" dirty="0"/>
              <a:t>Apply counter-evasion strategies</a:t>
            </a:r>
          </a:p>
          <a:p>
            <a:pPr marL="514350" indent="-514350">
              <a:buFont typeface="+mj-lt"/>
              <a:buAutoNum type="arabicPeriod"/>
            </a:pPr>
            <a:r>
              <a:rPr lang="en-LK" dirty="0"/>
              <a:t>Allocate rewards or penalties</a:t>
            </a:r>
          </a:p>
          <a:p>
            <a:pPr marL="514350" indent="-514350">
              <a:buFont typeface="+mj-lt"/>
              <a:buAutoNum type="arabicPeriod"/>
            </a:pPr>
            <a:r>
              <a:rPr lang="en-LK" dirty="0"/>
              <a:t>Repeat the process to train the agent</a:t>
            </a:r>
          </a:p>
        </p:txBody>
      </p:sp>
    </p:spTree>
    <p:extLst>
      <p:ext uri="{BB962C8B-B14F-4D97-AF65-F5344CB8AC3E}">
        <p14:creationId xmlns:p14="http://schemas.microsoft.com/office/powerpoint/2010/main" val="1914598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F692-E28A-7848-935F-C6781A24F7A1}"/>
              </a:ext>
            </a:extLst>
          </p:cNvPr>
          <p:cNvSpPr>
            <a:spLocks noGrp="1"/>
          </p:cNvSpPr>
          <p:nvPr>
            <p:ph type="title"/>
          </p:nvPr>
        </p:nvSpPr>
        <p:spPr/>
        <p:txBody>
          <a:bodyPr/>
          <a:lstStyle/>
          <a:p>
            <a:r>
              <a:rPr lang="en-LK" dirty="0"/>
              <a:t>Current Progress</a:t>
            </a:r>
          </a:p>
        </p:txBody>
      </p:sp>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
        <p:nvSpPr>
          <p:cNvPr id="7" name="Content Placeholder 6">
            <a:extLst>
              <a:ext uri="{FF2B5EF4-FFF2-40B4-BE49-F238E27FC236}">
                <a16:creationId xmlns:a16="http://schemas.microsoft.com/office/drawing/2014/main" id="{5A59285E-41DE-E146-91CC-BF29148D7AC3}"/>
              </a:ext>
            </a:extLst>
          </p:cNvPr>
          <p:cNvSpPr>
            <a:spLocks noGrp="1"/>
          </p:cNvSpPr>
          <p:nvPr>
            <p:ph idx="1"/>
          </p:nvPr>
        </p:nvSpPr>
        <p:spPr>
          <a:xfrm>
            <a:off x="304800" y="1371600"/>
            <a:ext cx="11684000" cy="2705472"/>
          </a:xfrm>
        </p:spPr>
        <p:txBody>
          <a:bodyPr>
            <a:normAutofit/>
          </a:bodyPr>
          <a:lstStyle/>
          <a:p>
            <a:pPr marL="514350" indent="-514350">
              <a:buFont typeface="+mj-lt"/>
              <a:buAutoNum type="arabicPeriod"/>
            </a:pPr>
            <a:r>
              <a:rPr lang="en-LK" dirty="0"/>
              <a:t>Developed the custom enviornment to train the RL agent’s model</a:t>
            </a:r>
          </a:p>
          <a:p>
            <a:pPr marL="514350" indent="-514350">
              <a:buFont typeface="+mj-lt"/>
              <a:buAutoNum type="arabicPeriod"/>
            </a:pPr>
            <a:r>
              <a:rPr lang="en-LK" dirty="0"/>
              <a:t>Created counter evasion strategies as actions for the RL agent</a:t>
            </a:r>
          </a:p>
          <a:p>
            <a:pPr marL="514350" indent="-514350">
              <a:buFont typeface="+mj-lt"/>
              <a:buAutoNum type="arabicPeriod"/>
            </a:pPr>
            <a:r>
              <a:rPr lang="en-LK" dirty="0"/>
              <a:t>Conducted training of RL agent</a:t>
            </a:r>
          </a:p>
        </p:txBody>
      </p:sp>
    </p:spTree>
    <p:extLst>
      <p:ext uri="{BB962C8B-B14F-4D97-AF65-F5344CB8AC3E}">
        <p14:creationId xmlns:p14="http://schemas.microsoft.com/office/powerpoint/2010/main" val="2803185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F692-E28A-7848-935F-C6781A24F7A1}"/>
              </a:ext>
            </a:extLst>
          </p:cNvPr>
          <p:cNvSpPr>
            <a:spLocks noGrp="1"/>
          </p:cNvSpPr>
          <p:nvPr>
            <p:ph type="title"/>
          </p:nvPr>
        </p:nvSpPr>
        <p:spPr/>
        <p:txBody>
          <a:bodyPr>
            <a:normAutofit/>
          </a:bodyPr>
          <a:lstStyle/>
          <a:p>
            <a:r>
              <a:rPr lang="en-LK" dirty="0"/>
              <a:t>An automated script to analyze malware and report</a:t>
            </a:r>
          </a:p>
        </p:txBody>
      </p:sp>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pic>
        <p:nvPicPr>
          <p:cNvPr id="7" name="Content Placeholder 6" descr="A diagram of a software flow&#10;&#10;Description automatically generated">
            <a:extLst>
              <a:ext uri="{FF2B5EF4-FFF2-40B4-BE49-F238E27FC236}">
                <a16:creationId xmlns:a16="http://schemas.microsoft.com/office/drawing/2014/main" id="{2F78405D-03EE-E046-9E60-A28AF6F53D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9456" y="1053989"/>
            <a:ext cx="10009112" cy="5421602"/>
          </a:xfrm>
        </p:spPr>
      </p:pic>
    </p:spTree>
    <p:extLst>
      <p:ext uri="{BB962C8B-B14F-4D97-AF65-F5344CB8AC3E}">
        <p14:creationId xmlns:p14="http://schemas.microsoft.com/office/powerpoint/2010/main" val="2316702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
        <p:nvSpPr>
          <p:cNvPr id="5" name="Title 4">
            <a:extLst>
              <a:ext uri="{FF2B5EF4-FFF2-40B4-BE49-F238E27FC236}">
                <a16:creationId xmlns:a16="http://schemas.microsoft.com/office/drawing/2014/main" id="{A0C3EFE9-5362-3D43-9633-F888EE089D26}"/>
              </a:ext>
            </a:extLst>
          </p:cNvPr>
          <p:cNvSpPr>
            <a:spLocks noGrp="1"/>
          </p:cNvSpPr>
          <p:nvPr>
            <p:ph type="title"/>
          </p:nvPr>
        </p:nvSpPr>
        <p:spPr/>
        <p:txBody>
          <a:bodyPr/>
          <a:lstStyle/>
          <a:p>
            <a:r>
              <a:rPr lang="en-LK" dirty="0"/>
              <a:t>Reward Calculation</a:t>
            </a:r>
          </a:p>
        </p:txBody>
      </p:sp>
      <p:sp>
        <p:nvSpPr>
          <p:cNvPr id="20" name="Right Arrow 19">
            <a:extLst>
              <a:ext uri="{FF2B5EF4-FFF2-40B4-BE49-F238E27FC236}">
                <a16:creationId xmlns:a16="http://schemas.microsoft.com/office/drawing/2014/main" id="{4220996C-C83F-714F-A347-313F9200D753}"/>
              </a:ext>
            </a:extLst>
          </p:cNvPr>
          <p:cNvSpPr/>
          <p:nvPr/>
        </p:nvSpPr>
        <p:spPr>
          <a:xfrm>
            <a:off x="5591243" y="3140968"/>
            <a:ext cx="1152128" cy="5760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LK">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pic>
        <p:nvPicPr>
          <p:cNvPr id="3" name="Picture 2" descr="A screenshot of a computer program&#10;&#10;Description automatically generated">
            <a:extLst>
              <a:ext uri="{FF2B5EF4-FFF2-40B4-BE49-F238E27FC236}">
                <a16:creationId xmlns:a16="http://schemas.microsoft.com/office/drawing/2014/main" id="{AAD247EA-8AE2-D54B-85DD-9E9B3DEB04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8992" y="1458762"/>
            <a:ext cx="4754128" cy="4228507"/>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9C3784F2-1127-1147-AA36-9B502C2739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264" y="1458762"/>
            <a:ext cx="4738438" cy="4228507"/>
          </a:xfrm>
          <a:prstGeom prst="rect">
            <a:avLst/>
          </a:prstGeom>
        </p:spPr>
      </p:pic>
    </p:spTree>
    <p:extLst>
      <p:ext uri="{BB962C8B-B14F-4D97-AF65-F5344CB8AC3E}">
        <p14:creationId xmlns:p14="http://schemas.microsoft.com/office/powerpoint/2010/main" val="1926521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Sub Goals that Achieved from PP1</a:t>
            </a:r>
            <a:br>
              <a:rPr lang="en-US" dirty="0"/>
            </a:br>
            <a:endParaRPr lang="en-US" dirty="0"/>
          </a:p>
        </p:txBody>
      </p:sp>
      <p:sp>
        <p:nvSpPr>
          <p:cNvPr id="3" name="Content Placeholder 2"/>
          <p:cNvSpPr>
            <a:spLocks noGrp="1"/>
          </p:cNvSpPr>
          <p:nvPr>
            <p:ph idx="1"/>
          </p:nvPr>
        </p:nvSpPr>
        <p:spPr>
          <a:xfrm>
            <a:off x="664029" y="1163774"/>
            <a:ext cx="10515600" cy="4351338"/>
          </a:xfrm>
        </p:spPr>
        <p:txBody>
          <a:bodyPr>
            <a:normAutofit lnSpcReduction="10000"/>
          </a:bodyPr>
          <a:lstStyle/>
          <a:p>
            <a:r>
              <a:rPr lang="en-US" dirty="0"/>
              <a:t>Add Evasion Sequences directly into Malware code.</a:t>
            </a:r>
          </a:p>
          <a:p>
            <a:r>
              <a:rPr lang="en-US" dirty="0"/>
              <a:t>Developed complex action table and relevant rewarding mechanisms to the RL Model.</a:t>
            </a:r>
          </a:p>
          <a:p>
            <a:r>
              <a:rPr lang="en-US" dirty="0"/>
              <a:t>Develop Custom Environment for the RL Agent and train the RL model.</a:t>
            </a:r>
          </a:p>
          <a:p>
            <a:r>
              <a:rPr lang="en-US" dirty="0"/>
              <a:t>Modified the sample Malware (</a:t>
            </a:r>
            <a:r>
              <a:rPr lang="en-US" b="1" dirty="0"/>
              <a:t>Trojan</a:t>
            </a:r>
            <a:r>
              <a:rPr lang="en-US" dirty="0"/>
              <a:t>) Evasion Techniques, so that it increase the Malware Evasion with the cuckoo sandbox by from 0-0.2 (in PP1) to 3.4 to 5.8 (full evasion)</a:t>
            </a:r>
          </a:p>
          <a:p>
            <a:r>
              <a:rPr lang="en-US" dirty="0"/>
              <a:t>From partially (in PP1) to fully (now) automating whole training process with the infrastructure.</a:t>
            </a:r>
          </a:p>
        </p:txBody>
      </p:sp>
      <p:sp>
        <p:nvSpPr>
          <p:cNvPr id="6" name="Rectangle 5">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Tree>
    <p:extLst>
      <p:ext uri="{BB962C8B-B14F-4D97-AF65-F5344CB8AC3E}">
        <p14:creationId xmlns:p14="http://schemas.microsoft.com/office/powerpoint/2010/main" val="1090723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
        <p:nvSpPr>
          <p:cNvPr id="5" name="Title 4">
            <a:extLst>
              <a:ext uri="{FF2B5EF4-FFF2-40B4-BE49-F238E27FC236}">
                <a16:creationId xmlns:a16="http://schemas.microsoft.com/office/drawing/2014/main" id="{A0C3EFE9-5362-3D43-9633-F888EE089D26}"/>
              </a:ext>
            </a:extLst>
          </p:cNvPr>
          <p:cNvSpPr>
            <a:spLocks noGrp="1"/>
          </p:cNvSpPr>
          <p:nvPr>
            <p:ph type="title"/>
          </p:nvPr>
        </p:nvSpPr>
        <p:spPr/>
        <p:txBody>
          <a:bodyPr/>
          <a:lstStyle/>
          <a:p>
            <a:r>
              <a:rPr lang="en-LK" dirty="0"/>
              <a:t>RL Agent Training Results</a:t>
            </a:r>
          </a:p>
        </p:txBody>
      </p:sp>
      <p:pic>
        <p:nvPicPr>
          <p:cNvPr id="6" name="Picture 5" descr="A screenshot of a computer&#10;&#10;Description automatically generated">
            <a:extLst>
              <a:ext uri="{FF2B5EF4-FFF2-40B4-BE49-F238E27FC236}">
                <a16:creationId xmlns:a16="http://schemas.microsoft.com/office/drawing/2014/main" id="{6421ECA2-F4A3-B448-B075-27ACC489D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229" y="1189495"/>
            <a:ext cx="9489541" cy="5333538"/>
          </a:xfrm>
          <a:prstGeom prst="rect">
            <a:avLst/>
          </a:prstGeom>
        </p:spPr>
      </p:pic>
    </p:spTree>
    <p:extLst>
      <p:ext uri="{BB962C8B-B14F-4D97-AF65-F5344CB8AC3E}">
        <p14:creationId xmlns:p14="http://schemas.microsoft.com/office/powerpoint/2010/main" val="1651728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31B-ACD3-D645-8AB2-BA2BD105BC43}"/>
              </a:ext>
            </a:extLst>
          </p:cNvPr>
          <p:cNvSpPr>
            <a:spLocks noGrp="1"/>
          </p:cNvSpPr>
          <p:nvPr>
            <p:ph type="title"/>
          </p:nvPr>
        </p:nvSpPr>
        <p:spPr>
          <a:xfrm>
            <a:off x="324624" y="836712"/>
            <a:ext cx="11684000" cy="792162"/>
          </a:xfrm>
        </p:spPr>
        <p:txBody>
          <a:bodyPr/>
          <a:lstStyle/>
          <a:p>
            <a:r>
              <a:rPr lang="en-LK" dirty="0"/>
              <a:t>Next Steps</a:t>
            </a:r>
          </a:p>
        </p:txBody>
      </p:sp>
      <p:sp>
        <p:nvSpPr>
          <p:cNvPr id="3" name="Content Placeholder 2">
            <a:extLst>
              <a:ext uri="{FF2B5EF4-FFF2-40B4-BE49-F238E27FC236}">
                <a16:creationId xmlns:a16="http://schemas.microsoft.com/office/drawing/2014/main" id="{4E7E93F4-EEA5-A746-A9AF-ECFD2FDED349}"/>
              </a:ext>
            </a:extLst>
          </p:cNvPr>
          <p:cNvSpPr>
            <a:spLocks noGrp="1"/>
          </p:cNvSpPr>
          <p:nvPr>
            <p:ph idx="1"/>
          </p:nvPr>
        </p:nvSpPr>
        <p:spPr>
          <a:xfrm>
            <a:off x="304800" y="2141984"/>
            <a:ext cx="11684000" cy="1503040"/>
          </a:xfrm>
        </p:spPr>
        <p:txBody>
          <a:bodyPr/>
          <a:lstStyle/>
          <a:p>
            <a:r>
              <a:rPr lang="en-LK" dirty="0"/>
              <a:t>Modify Counter Evasion Strategies to Maximize Rewards</a:t>
            </a:r>
          </a:p>
          <a:p>
            <a:r>
              <a:rPr lang="en-LK" dirty="0"/>
              <a:t>Integrate group members’ componets</a:t>
            </a:r>
          </a:p>
        </p:txBody>
      </p:sp>
      <p:sp>
        <p:nvSpPr>
          <p:cNvPr id="4" name="Rectangle 3">
            <a:extLst>
              <a:ext uri="{FF2B5EF4-FFF2-40B4-BE49-F238E27FC236}">
                <a16:creationId xmlns:a16="http://schemas.microsoft.com/office/drawing/2014/main" id="{CA0FCAD6-5E7D-9A4A-9B57-0FF897901C4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Tree>
    <p:extLst>
      <p:ext uri="{BB962C8B-B14F-4D97-AF65-F5344CB8AC3E}">
        <p14:creationId xmlns:p14="http://schemas.microsoft.com/office/powerpoint/2010/main" val="1726448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31B-ACD3-D645-8AB2-BA2BD105BC43}"/>
              </a:ext>
            </a:extLst>
          </p:cNvPr>
          <p:cNvSpPr>
            <a:spLocks noGrp="1"/>
          </p:cNvSpPr>
          <p:nvPr>
            <p:ph type="title"/>
          </p:nvPr>
        </p:nvSpPr>
        <p:spPr>
          <a:xfrm>
            <a:off x="254000" y="2924944"/>
            <a:ext cx="11684000" cy="792162"/>
          </a:xfrm>
        </p:spPr>
        <p:txBody>
          <a:bodyPr/>
          <a:lstStyle/>
          <a:p>
            <a:r>
              <a:rPr lang="en-LK" dirty="0"/>
              <a:t>Thank You!</a:t>
            </a:r>
          </a:p>
        </p:txBody>
      </p:sp>
      <p:sp>
        <p:nvSpPr>
          <p:cNvPr id="4" name="Rectangle 3">
            <a:extLst>
              <a:ext uri="{FF2B5EF4-FFF2-40B4-BE49-F238E27FC236}">
                <a16:creationId xmlns:a16="http://schemas.microsoft.com/office/drawing/2014/main" id="{CA0FCAD6-5E7D-9A4A-9B57-0FF897901C45}"/>
              </a:ext>
            </a:extLst>
          </p:cNvPr>
          <p:cNvSpPr/>
          <p:nvPr/>
        </p:nvSpPr>
        <p:spPr>
          <a:xfrm>
            <a:off x="5336325" y="6492874"/>
            <a:ext cx="1519349"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1695682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96092" y="59805"/>
            <a:ext cx="11684000" cy="868362"/>
          </a:xfrm>
        </p:spPr>
        <p:txBody>
          <a:bodyPr>
            <a:normAutofit/>
          </a:bodyPr>
          <a:lstStyle/>
          <a:p>
            <a:pPr algn="ctr"/>
            <a:r>
              <a:rPr lang="en-US" b="1" dirty="0"/>
              <a:t>High-Level Infrastructure Overview</a:t>
            </a:r>
          </a:p>
        </p:txBody>
      </p:sp>
      <p:sp>
        <p:nvSpPr>
          <p:cNvPr id="12" name="Rectangle 11">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pic>
        <p:nvPicPr>
          <p:cNvPr id="11" name="Picture 10" descr="A diagram of a software process&#10;&#10;AI-generated content may be incorrect.">
            <a:extLst>
              <a:ext uri="{FF2B5EF4-FFF2-40B4-BE49-F238E27FC236}">
                <a16:creationId xmlns:a16="http://schemas.microsoft.com/office/drawing/2014/main" id="{032B1CFF-6D30-5C27-4535-8CD37446D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530" y="1466849"/>
            <a:ext cx="10389995" cy="4451629"/>
          </a:xfrm>
          <a:prstGeom prst="rect">
            <a:avLst/>
          </a:prstGeom>
        </p:spPr>
      </p:pic>
    </p:spTree>
    <p:extLst>
      <p:ext uri="{BB962C8B-B14F-4D97-AF65-F5344CB8AC3E}">
        <p14:creationId xmlns:p14="http://schemas.microsoft.com/office/powerpoint/2010/main" val="1140136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3FD61-D783-2BC4-BB64-18B705546D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25FC724-06CF-C3C0-5FA5-27E825A11A78}"/>
              </a:ext>
            </a:extLst>
          </p:cNvPr>
          <p:cNvSpPr>
            <a:spLocks noGrp="1"/>
          </p:cNvSpPr>
          <p:nvPr>
            <p:ph type="title"/>
          </p:nvPr>
        </p:nvSpPr>
        <p:spPr>
          <a:xfrm>
            <a:off x="296092" y="59805"/>
            <a:ext cx="11684000" cy="868362"/>
          </a:xfrm>
        </p:spPr>
        <p:txBody>
          <a:bodyPr>
            <a:normAutofit/>
          </a:bodyPr>
          <a:lstStyle/>
          <a:p>
            <a:pPr algn="ctr"/>
            <a:r>
              <a:rPr lang="en-US" b="1" dirty="0"/>
              <a:t>Work-Flow Setup</a:t>
            </a:r>
          </a:p>
        </p:txBody>
      </p:sp>
      <p:sp>
        <p:nvSpPr>
          <p:cNvPr id="12" name="Rectangle 11">
            <a:extLst>
              <a:ext uri="{FF2B5EF4-FFF2-40B4-BE49-F238E27FC236}">
                <a16:creationId xmlns:a16="http://schemas.microsoft.com/office/drawing/2014/main" id="{D662049D-9A90-DB16-F9A6-C648BB3178F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pic>
        <p:nvPicPr>
          <p:cNvPr id="7" name="Content Placeholder 6" descr="A diagram of a software system&#10;&#10;AI-generated content may be incorrect.">
            <a:extLst>
              <a:ext uri="{FF2B5EF4-FFF2-40B4-BE49-F238E27FC236}">
                <a16:creationId xmlns:a16="http://schemas.microsoft.com/office/drawing/2014/main" id="{4C78118E-C6CC-2DA4-CBF7-3DB779A1F3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851" y="928167"/>
            <a:ext cx="9927771" cy="5248796"/>
          </a:xfrm>
        </p:spPr>
      </p:pic>
    </p:spTree>
    <p:extLst>
      <p:ext uri="{BB962C8B-B14F-4D97-AF65-F5344CB8AC3E}">
        <p14:creationId xmlns:p14="http://schemas.microsoft.com/office/powerpoint/2010/main" val="2566451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63137"/>
            <a:ext cx="11684000" cy="868362"/>
          </a:xfrm>
        </p:spPr>
        <p:txBody>
          <a:bodyPr>
            <a:normAutofit fontScale="90000"/>
          </a:bodyPr>
          <a:lstStyle/>
          <a:p>
            <a:pPr algn="ctr"/>
            <a:br>
              <a:rPr lang="en-US" b="1" dirty="0"/>
            </a:br>
            <a:r>
              <a:rPr lang="en-US" b="1" dirty="0"/>
              <a:t>Why use a Base Malware as starting point?</a:t>
            </a:r>
            <a:endParaRPr lang="en-US" dirty="0"/>
          </a:p>
        </p:txBody>
      </p:sp>
      <p:sp>
        <p:nvSpPr>
          <p:cNvPr id="8" name="Rectangle 7">
            <a:extLst>
              <a:ext uri="{FF2B5EF4-FFF2-40B4-BE49-F238E27FC236}">
                <a16:creationId xmlns:a16="http://schemas.microsoft.com/office/drawing/2014/main" id="{B9D9F080-0780-4554-8055-A289E0D4EDA8}"/>
              </a:ext>
            </a:extLst>
          </p:cNvPr>
          <p:cNvSpPr/>
          <p:nvPr/>
        </p:nvSpPr>
        <p:spPr>
          <a:xfrm>
            <a:off x="217714" y="6310310"/>
            <a:ext cx="11660777"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r>
              <a:rPr lang="en-US" dirty="0">
                <a:solidFill>
                  <a:schemeClr val="tx1"/>
                </a:solidFill>
              </a:rPr>
              <a:t> </a:t>
            </a:r>
            <a:endParaRPr lang="en-US" sz="1800" b="0" dirty="0">
              <a:solidFill>
                <a:schemeClr val="tx1"/>
              </a:solidFill>
            </a:endParaRPr>
          </a:p>
        </p:txBody>
      </p:sp>
      <p:pic>
        <p:nvPicPr>
          <p:cNvPr id="9" name="Picture 8" descr="A close-up of a graph&#10;&#10;AI-generated content may be incorrect.">
            <a:extLst>
              <a:ext uri="{FF2B5EF4-FFF2-40B4-BE49-F238E27FC236}">
                <a16:creationId xmlns:a16="http://schemas.microsoft.com/office/drawing/2014/main" id="{B4BF3CB9-B926-2890-4A5E-41D5FE9D4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419" y="1038962"/>
            <a:ext cx="8809483" cy="2000276"/>
          </a:xfrm>
          <a:prstGeom prst="rect">
            <a:avLst/>
          </a:prstGeom>
        </p:spPr>
      </p:pic>
      <p:pic>
        <p:nvPicPr>
          <p:cNvPr id="11" name="Picture 10" descr="A diagram of a malware system&#10;&#10;AI-generated content may be incorrect.">
            <a:extLst>
              <a:ext uri="{FF2B5EF4-FFF2-40B4-BE49-F238E27FC236}">
                <a16:creationId xmlns:a16="http://schemas.microsoft.com/office/drawing/2014/main" id="{5014897C-4AD3-DA35-F099-3972A603D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425" y="3039238"/>
            <a:ext cx="4381083" cy="3556604"/>
          </a:xfrm>
          <a:prstGeom prst="rect">
            <a:avLst/>
          </a:prstGeom>
        </p:spPr>
      </p:pic>
      <p:cxnSp>
        <p:nvCxnSpPr>
          <p:cNvPr id="12" name="Straight Arrow Connector 11">
            <a:extLst>
              <a:ext uri="{FF2B5EF4-FFF2-40B4-BE49-F238E27FC236}">
                <a16:creationId xmlns:a16="http://schemas.microsoft.com/office/drawing/2014/main" id="{6F5A1F48-D649-C5AF-0D5F-FF7D084F23C6}"/>
              </a:ext>
            </a:extLst>
          </p:cNvPr>
          <p:cNvCxnSpPr/>
          <p:nvPr/>
        </p:nvCxnSpPr>
        <p:spPr>
          <a:xfrm>
            <a:off x="5699760" y="4677842"/>
            <a:ext cx="7924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53B6884-2AED-7228-C4CC-9C81A0BB4BA6}"/>
              </a:ext>
            </a:extLst>
          </p:cNvPr>
          <p:cNvPicPr>
            <a:picLocks noChangeAspect="1"/>
          </p:cNvPicPr>
          <p:nvPr/>
        </p:nvPicPr>
        <p:blipFill>
          <a:blip r:embed="rId4"/>
          <a:stretch>
            <a:fillRect/>
          </a:stretch>
        </p:blipFill>
        <p:spPr>
          <a:xfrm>
            <a:off x="1714053" y="4411861"/>
            <a:ext cx="3558848" cy="525826"/>
          </a:xfrm>
          <a:prstGeom prst="rect">
            <a:avLst/>
          </a:prstGeom>
        </p:spPr>
      </p:pic>
    </p:spTree>
    <p:extLst>
      <p:ext uri="{BB962C8B-B14F-4D97-AF65-F5344CB8AC3E}">
        <p14:creationId xmlns:p14="http://schemas.microsoft.com/office/powerpoint/2010/main" val="4121550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E445ED46-D060-4580-B20F-0BFD33CCDC44}"/>
</file>

<file path=customXml/itemProps2.xml><?xml version="1.0" encoding="utf-8"?>
<ds:datastoreItem xmlns:ds="http://schemas.openxmlformats.org/officeDocument/2006/customXml" ds:itemID="{8695D074-537A-41C6-998B-53CC2FBFF1B1}"/>
</file>

<file path=customXml/itemProps3.xml><?xml version="1.0" encoding="utf-8"?>
<ds:datastoreItem xmlns:ds="http://schemas.openxmlformats.org/officeDocument/2006/customXml" ds:itemID="{0480C3E7-59CF-42E7-9FAF-5A56F9FD9631}"/>
</file>

<file path=docProps/app.xml><?xml version="1.0" encoding="utf-8"?>
<Properties xmlns="http://schemas.openxmlformats.org/officeDocument/2006/extended-properties" xmlns:vt="http://schemas.openxmlformats.org/officeDocument/2006/docPropsVTypes">
  <TotalTime>5252</TotalTime>
  <Words>3851</Words>
  <Application>Microsoft Office PowerPoint</Application>
  <PresentationFormat>Widescreen</PresentationFormat>
  <Paragraphs>386</Paragraphs>
  <Slides>62</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Aptos</vt:lpstr>
      <vt:lpstr>Arial</vt:lpstr>
      <vt:lpstr>Calibri</vt:lpstr>
      <vt:lpstr>Calibri Light</vt:lpstr>
      <vt:lpstr>Helvetica</vt:lpstr>
      <vt:lpstr>Inter</vt:lpstr>
      <vt:lpstr>NimbusRomNo9L</vt:lpstr>
      <vt:lpstr>Times New Roman</vt:lpstr>
      <vt:lpstr>-webkit-standard</vt:lpstr>
      <vt:lpstr>Office Theme</vt:lpstr>
      <vt:lpstr>Agent-based intelligent sandbox design to deceive and analyze sophisticated malware </vt:lpstr>
      <vt:lpstr>Research Question</vt:lpstr>
      <vt:lpstr>Overall System Diagram</vt:lpstr>
      <vt:lpstr>IT21261046 | W.M.M.S.D.S. Perera</vt:lpstr>
      <vt:lpstr>Research Gap </vt:lpstr>
      <vt:lpstr>Sub Goals that Achieved from PP1 </vt:lpstr>
      <vt:lpstr>High-Level Infrastructure Overview</vt:lpstr>
      <vt:lpstr>Work-Flow Setup</vt:lpstr>
      <vt:lpstr> Why use a Base Malware as starting point?</vt:lpstr>
      <vt:lpstr>RL Model’s Action Table and Reward Assignment </vt:lpstr>
      <vt:lpstr>RL Model’s State Population </vt:lpstr>
      <vt:lpstr>RL Model’s Exploration and Exploitation Phase </vt:lpstr>
      <vt:lpstr>RL Model Training by each Episode  </vt:lpstr>
      <vt:lpstr>Cont. (For Each Episode Total Reward Figures)</vt:lpstr>
      <vt:lpstr>Final Results after Full Training Cycle (After 70 Episodes)</vt:lpstr>
      <vt:lpstr>Cont. Final Results after Full Training Cycle (After 70 Episodes)</vt:lpstr>
      <vt:lpstr>Modified Malware Cuckoo Evasion (Successful Examples)</vt:lpstr>
      <vt:lpstr>Next Step </vt:lpstr>
      <vt:lpstr>References </vt:lpstr>
      <vt:lpstr>IT21261664 | dias m.a.s.s.a</vt:lpstr>
      <vt:lpstr>Realistic User Behaviour Simulation to Counter Sandbox-Evasive Malware </vt:lpstr>
      <vt:lpstr>PowerPoint Presentation</vt:lpstr>
      <vt:lpstr>Sub Goals Achieved</vt:lpstr>
      <vt:lpstr>Sub Goals Achieved</vt:lpstr>
      <vt:lpstr>Methodology</vt:lpstr>
      <vt:lpstr>Completed User Profile</vt:lpstr>
      <vt:lpstr>PowerPoint Presentation</vt:lpstr>
      <vt:lpstr>Scripting Engine Workflow</vt:lpstr>
      <vt:lpstr>GAN Model Training</vt:lpstr>
      <vt:lpstr>Generator &amp; Discriminator Loss</vt:lpstr>
      <vt:lpstr>PowerPoint Presentation</vt:lpstr>
      <vt:lpstr>CTGAN Model Training</vt:lpstr>
      <vt:lpstr>Evaluating the Generated Data</vt:lpstr>
      <vt:lpstr>Next Steps</vt:lpstr>
      <vt:lpstr>References </vt:lpstr>
      <vt:lpstr>IT21299452 | Dilhara W. M. A.</vt:lpstr>
      <vt:lpstr> Developing an LSTM-based Model to Detect Sandbox Evasion Techniques Used by Malware   </vt:lpstr>
      <vt:lpstr>Research Question</vt:lpstr>
      <vt:lpstr> Research Gap </vt:lpstr>
      <vt:lpstr>Specific and Sub Objectives </vt:lpstr>
      <vt:lpstr>System Diagram</vt:lpstr>
      <vt:lpstr>Current Progress</vt:lpstr>
      <vt:lpstr>Data Collection </vt:lpstr>
      <vt:lpstr>Synthetic Data Generation </vt:lpstr>
      <vt:lpstr>PowerPoint Presentation</vt:lpstr>
      <vt:lpstr>Why Only API Sequences</vt:lpstr>
      <vt:lpstr>PowerPoint Presentation</vt:lpstr>
      <vt:lpstr> LSTM Model Development</vt:lpstr>
      <vt:lpstr>PowerPoint Presentation</vt:lpstr>
      <vt:lpstr>Example Workflow Execution</vt:lpstr>
      <vt:lpstr>Future Work</vt:lpstr>
      <vt:lpstr>References</vt:lpstr>
      <vt:lpstr>IT21300950 | VITHANAGE V. K. M.</vt:lpstr>
      <vt:lpstr>A Reinforcement Learning agent to dynamically modify the behaviour of a sandbox based on specific malware samples</vt:lpstr>
      <vt:lpstr>Research Question</vt:lpstr>
      <vt:lpstr>Methodology of RL Agent</vt:lpstr>
      <vt:lpstr>Current Progress</vt:lpstr>
      <vt:lpstr>An automated script to analyze malware and report</vt:lpstr>
      <vt:lpstr>Reward Calculation</vt:lpstr>
      <vt:lpstr>RL Agent Training Results</vt:lpstr>
      <vt:lpstr>Next Steps</vt:lpstr>
      <vt:lpstr>Thank You!</vt:lpstr>
    </vt:vector>
  </TitlesOfParts>
  <Company>University of Kelaniya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Shamalka</dc:creator>
  <cp:lastModifiedBy>Perera W M M S D S it21261046</cp:lastModifiedBy>
  <cp:revision>49</cp:revision>
  <dcterms:created xsi:type="dcterms:W3CDTF">2024-08-03T09:09:57Z</dcterms:created>
  <dcterms:modified xsi:type="dcterms:W3CDTF">2025-04-15T15:42:46Z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